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65" r:id="rId3"/>
    <p:sldId id="258" r:id="rId4"/>
    <p:sldId id="261" r:id="rId5"/>
    <p:sldId id="262" r:id="rId6"/>
    <p:sldId id="278" r:id="rId7"/>
    <p:sldId id="279" r:id="rId8"/>
    <p:sldId id="263" r:id="rId9"/>
    <p:sldId id="266" r:id="rId10"/>
    <p:sldId id="269" r:id="rId11"/>
    <p:sldId id="268" r:id="rId12"/>
    <p:sldId id="267" r:id="rId13"/>
    <p:sldId id="271" r:id="rId14"/>
    <p:sldId id="270" r:id="rId15"/>
    <p:sldId id="272" r:id="rId16"/>
    <p:sldId id="273" r:id="rId17"/>
    <p:sldId id="259" r:id="rId18"/>
    <p:sldId id="280" r:id="rId19"/>
    <p:sldId id="274" r:id="rId20"/>
    <p:sldId id="275" r:id="rId21"/>
    <p:sldId id="276" r:id="rId22"/>
    <p:sldId id="277" r:id="rId23"/>
    <p:sldId id="281" r:id="rId24"/>
    <p:sldId id="282" r:id="rId25"/>
    <p:sldId id="283" r:id="rId26"/>
    <p:sldId id="284" r:id="rId27"/>
    <p:sldId id="285" r:id="rId28"/>
    <p:sldId id="287" r:id="rId29"/>
    <p:sldId id="286" r:id="rId30"/>
    <p:sldId id="288" r:id="rId3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B136E3-EAC2-4261-A0AE-C806538E1DAC}" type="datetimeFigureOut">
              <a:rPr lang="cs-CZ" smtClean="0"/>
              <a:pPr/>
              <a:t>16.11.2009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B16B52-0075-44F7-A39D-B52679069DA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76F1A78-7BE4-4440-8D66-635CC8812D2A}" type="slidenum">
              <a:rPr lang="cs-CZ" smtClean="0"/>
              <a:pPr/>
              <a:t>10</a:t>
            </a:fld>
            <a:endParaRPr lang="cs-CZ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5EDD561-AC1A-4017-BE18-3B7A1A183545}" type="slidenum">
              <a:rPr lang="cs-CZ" smtClean="0"/>
              <a:pPr/>
              <a:t>13</a:t>
            </a:fld>
            <a:endParaRPr lang="cs-CZ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4A4A-AAEE-454B-9598-8C6C863275F9}" type="datetimeFigureOut">
              <a:rPr lang="cs-CZ" smtClean="0"/>
              <a:pPr/>
              <a:t>16.11.2009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1675-46D1-4BCD-8101-F4495E2782F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4A4A-AAEE-454B-9598-8C6C863275F9}" type="datetimeFigureOut">
              <a:rPr lang="cs-CZ" smtClean="0"/>
              <a:pPr/>
              <a:t>16.11.2009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1675-46D1-4BCD-8101-F4495E2782F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4A4A-AAEE-454B-9598-8C6C863275F9}" type="datetimeFigureOut">
              <a:rPr lang="cs-CZ" smtClean="0"/>
              <a:pPr/>
              <a:t>16.11.2009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1675-46D1-4BCD-8101-F4495E2782F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4A4A-AAEE-454B-9598-8C6C863275F9}" type="datetimeFigureOut">
              <a:rPr lang="cs-CZ" smtClean="0"/>
              <a:pPr/>
              <a:t>16.11.2009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1675-46D1-4BCD-8101-F4495E2782F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4A4A-AAEE-454B-9598-8C6C863275F9}" type="datetimeFigureOut">
              <a:rPr lang="cs-CZ" smtClean="0"/>
              <a:pPr/>
              <a:t>16.11.2009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1675-46D1-4BCD-8101-F4495E2782F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4A4A-AAEE-454B-9598-8C6C863275F9}" type="datetimeFigureOut">
              <a:rPr lang="cs-CZ" smtClean="0"/>
              <a:pPr/>
              <a:t>16.11.2009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1675-46D1-4BCD-8101-F4495E2782F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4A4A-AAEE-454B-9598-8C6C863275F9}" type="datetimeFigureOut">
              <a:rPr lang="cs-CZ" smtClean="0"/>
              <a:pPr/>
              <a:t>16.11.2009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1675-46D1-4BCD-8101-F4495E2782F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4A4A-AAEE-454B-9598-8C6C863275F9}" type="datetimeFigureOut">
              <a:rPr lang="cs-CZ" smtClean="0"/>
              <a:pPr/>
              <a:t>16.11.2009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1675-46D1-4BCD-8101-F4495E2782F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4A4A-AAEE-454B-9598-8C6C863275F9}" type="datetimeFigureOut">
              <a:rPr lang="cs-CZ" smtClean="0"/>
              <a:pPr/>
              <a:t>16.11.2009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1675-46D1-4BCD-8101-F4495E2782F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4A4A-AAEE-454B-9598-8C6C863275F9}" type="datetimeFigureOut">
              <a:rPr lang="cs-CZ" smtClean="0"/>
              <a:pPr/>
              <a:t>16.11.2009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1675-46D1-4BCD-8101-F4495E2782F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4A4A-AAEE-454B-9598-8C6C863275F9}" type="datetimeFigureOut">
              <a:rPr lang="cs-CZ" smtClean="0"/>
              <a:pPr/>
              <a:t>16.11.2009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1675-46D1-4BCD-8101-F4495E2782F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54A4A-AAEE-454B-9598-8C6C863275F9}" type="datetimeFigureOut">
              <a:rPr lang="cs-CZ" smtClean="0"/>
              <a:pPr/>
              <a:t>16.11.2009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31675-46D1-4BCD-8101-F4495E2782F6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b="1" dirty="0" err="1" smtClean="0"/>
              <a:t>Acidobazická</a:t>
            </a:r>
            <a:r>
              <a:rPr lang="cs-CZ" b="1" dirty="0" smtClean="0"/>
              <a:t> rovnováha</a:t>
            </a:r>
            <a:endParaRPr lang="cs-CZ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MUDr. Jiří Dvorský, NMB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142852"/>
            <a:ext cx="8637587" cy="1143000"/>
          </a:xfrm>
          <a:noFill/>
        </p:spPr>
        <p:txBody>
          <a:bodyPr lIns="92075" tIns="46038" rIns="92075" bIns="46038">
            <a:normAutofit fontScale="90000"/>
          </a:bodyPr>
          <a:lstStyle/>
          <a:p>
            <a:pPr eaLnBrk="1" hangingPunct="1"/>
            <a:r>
              <a:rPr lang="cs-CZ" b="1" dirty="0" err="1" smtClean="0"/>
              <a:t>Henderson</a:t>
            </a:r>
            <a:r>
              <a:rPr lang="cs-CZ" b="1" dirty="0" smtClean="0"/>
              <a:t>-</a:t>
            </a:r>
            <a:r>
              <a:rPr lang="cs-CZ" b="1" dirty="0" err="1" smtClean="0"/>
              <a:t>Hasselbalchova</a:t>
            </a: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> rovnice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48" y="1643050"/>
            <a:ext cx="7772400" cy="4262438"/>
          </a:xfrm>
          <a:noFill/>
        </p:spPr>
        <p:txBody>
          <a:bodyPr lIns="92075" tIns="46038" rIns="92075" bIns="46038"/>
          <a:lstStyle/>
          <a:p>
            <a:pPr eaLnBrk="1" hangingPunct="1"/>
            <a:r>
              <a:rPr lang="cs-CZ" dirty="0" smtClean="0"/>
              <a:t>pH pufru závisí na logaritmu podílu zásady a kyseliny</a:t>
            </a:r>
          </a:p>
          <a:p>
            <a:pPr eaLnBrk="1" hangingPunct="1"/>
            <a:r>
              <a:rPr lang="cs-CZ" dirty="0" smtClean="0"/>
              <a:t>za daného pH je pro pufr daný poměr těchto složek</a:t>
            </a:r>
          </a:p>
          <a:p>
            <a:pPr eaLnBrk="1" hangingPunct="1"/>
            <a:endParaRPr lang="cs-CZ" dirty="0" smtClean="0"/>
          </a:p>
          <a:p>
            <a:pPr eaLnBrk="1" hangingPunct="1"/>
            <a:endParaRPr lang="cs-CZ" dirty="0" smtClean="0"/>
          </a:p>
          <a:p>
            <a:pPr eaLnBrk="1" hangingPunct="1"/>
            <a:r>
              <a:rPr lang="cs-CZ" dirty="0" smtClean="0"/>
              <a:t> pH = </a:t>
            </a:r>
            <a:r>
              <a:rPr lang="cs-CZ" dirty="0" err="1" smtClean="0"/>
              <a:t>pK</a:t>
            </a:r>
            <a:r>
              <a:rPr lang="cs-CZ" baseline="-25000" dirty="0" err="1" smtClean="0"/>
              <a:t>a</a:t>
            </a:r>
            <a:r>
              <a:rPr lang="cs-CZ" dirty="0" smtClean="0"/>
              <a:t> + log 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3763963" y="4638675"/>
            <a:ext cx="982662" cy="1233488"/>
            <a:chOff x="2523" y="3378"/>
            <a:chExt cx="697" cy="777"/>
          </a:xfrm>
        </p:grpSpPr>
        <p:sp>
          <p:nvSpPr>
            <p:cNvPr id="17425" name="Rectangle 17"/>
            <p:cNvSpPr>
              <a:spLocks noChangeArrowheads="1"/>
            </p:cNvSpPr>
            <p:nvPr/>
          </p:nvSpPr>
          <p:spPr bwMode="auto">
            <a:xfrm>
              <a:off x="2523" y="3786"/>
              <a:ext cx="697" cy="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spcBef>
                  <a:spcPct val="20000"/>
                </a:spcBef>
                <a:defRPr/>
              </a:pPr>
              <a:r>
                <a:rPr lang="cs-CZ" sz="32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[HA]</a:t>
              </a:r>
            </a:p>
          </p:txBody>
        </p:sp>
        <p:sp>
          <p:nvSpPr>
            <p:cNvPr id="17426" name="Rectangle 18"/>
            <p:cNvSpPr>
              <a:spLocks noChangeArrowheads="1"/>
            </p:cNvSpPr>
            <p:nvPr/>
          </p:nvSpPr>
          <p:spPr bwMode="auto">
            <a:xfrm>
              <a:off x="2588" y="3378"/>
              <a:ext cx="552" cy="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defRPr/>
              </a:pPr>
              <a:r>
                <a:rPr lang="cs-CZ" sz="3200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[A</a:t>
              </a:r>
              <a:r>
                <a:rPr lang="cs-CZ" sz="3200" baseline="50000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-</a:t>
              </a:r>
              <a:r>
                <a:rPr lang="cs-CZ" sz="3200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]</a:t>
              </a:r>
            </a:p>
          </p:txBody>
        </p:sp>
        <p:sp>
          <p:nvSpPr>
            <p:cNvPr id="38919" name="Line 19"/>
            <p:cNvSpPr>
              <a:spLocks noChangeShapeType="1"/>
            </p:cNvSpPr>
            <p:nvPr/>
          </p:nvSpPr>
          <p:spPr bwMode="auto">
            <a:xfrm>
              <a:off x="2552" y="3757"/>
              <a:ext cx="599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cs-CZ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pPr eaLnBrk="1" hangingPunct="1"/>
            <a:r>
              <a:rPr lang="cs-CZ" b="1" dirty="0" smtClean="0">
                <a:latin typeface="Arial" charset="0"/>
              </a:rPr>
              <a:t>Hemoglobin jako pufr</a:t>
            </a:r>
            <a:r>
              <a:rPr lang="cs-CZ" dirty="0" smtClean="0"/>
              <a:t> 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cs-CZ" sz="2900" b="1" u="sng" dirty="0" smtClean="0">
                <a:solidFill>
                  <a:srgbClr val="FF0000"/>
                </a:solidFill>
              </a:rPr>
              <a:t>Ve tkáni</a:t>
            </a:r>
            <a:r>
              <a:rPr lang="cs-CZ" sz="2900" dirty="0" smtClean="0">
                <a:solidFill>
                  <a:srgbClr val="FF0000"/>
                </a:solidFill>
              </a:rPr>
              <a:t> </a:t>
            </a:r>
            <a:r>
              <a:rPr lang="cs-CZ" sz="2900" dirty="0" err="1" smtClean="0"/>
              <a:t>Hb</a:t>
            </a:r>
            <a:r>
              <a:rPr lang="cs-CZ" sz="2900" dirty="0" smtClean="0"/>
              <a:t> uvolní O</a:t>
            </a:r>
            <a:r>
              <a:rPr lang="cs-CZ" sz="2900" baseline="-25000" dirty="0" smtClean="0"/>
              <a:t>2</a:t>
            </a:r>
            <a:r>
              <a:rPr lang="cs-CZ" sz="2900" dirty="0" smtClean="0"/>
              <a:t> a naváže </a:t>
            </a:r>
            <a:r>
              <a:rPr lang="cs-CZ" sz="2900" dirty="0" smtClean="0">
                <a:sym typeface="Symbol" pitchFamily="18" charset="2"/>
              </a:rPr>
              <a:t>H</a:t>
            </a:r>
            <a:r>
              <a:rPr lang="cs-CZ" sz="2900" baseline="30000" dirty="0" smtClean="0">
                <a:sym typeface="Symbol" pitchFamily="18" charset="2"/>
              </a:rPr>
              <a:t>+</a:t>
            </a:r>
            <a:endParaRPr lang="cs-CZ" sz="2900" dirty="0" smtClean="0"/>
          </a:p>
          <a:p>
            <a:pPr eaLnBrk="1" hangingPunct="1"/>
            <a:r>
              <a:rPr lang="cs-CZ" sz="2900" dirty="0" smtClean="0">
                <a:sym typeface="Symbol" pitchFamily="18" charset="2"/>
              </a:rPr>
              <a:t>H</a:t>
            </a:r>
            <a:r>
              <a:rPr lang="cs-CZ" sz="2900" baseline="30000" dirty="0" smtClean="0">
                <a:sym typeface="Symbol" pitchFamily="18" charset="2"/>
              </a:rPr>
              <a:t>+</a:t>
            </a:r>
            <a:r>
              <a:rPr lang="cs-CZ" sz="2900" dirty="0" smtClean="0"/>
              <a:t> vzniká:</a:t>
            </a:r>
          </a:p>
          <a:p>
            <a:pPr eaLnBrk="1" hangingPunct="1">
              <a:buFontTx/>
              <a:buNone/>
            </a:pPr>
            <a:r>
              <a:rPr lang="cs-CZ" sz="2900" dirty="0" smtClean="0"/>
              <a:t>CO</a:t>
            </a:r>
            <a:r>
              <a:rPr lang="cs-CZ" sz="2900" baseline="-25000" dirty="0" smtClean="0"/>
              <a:t>2</a:t>
            </a:r>
            <a:r>
              <a:rPr lang="cs-CZ" sz="2900" dirty="0" smtClean="0"/>
              <a:t>+H</a:t>
            </a:r>
            <a:r>
              <a:rPr lang="cs-CZ" sz="2900" baseline="-25000" dirty="0" smtClean="0"/>
              <a:t>2</a:t>
            </a:r>
            <a:r>
              <a:rPr lang="cs-CZ" sz="2900" dirty="0" smtClean="0"/>
              <a:t>O</a:t>
            </a:r>
            <a:r>
              <a:rPr lang="cs-CZ" sz="2900" dirty="0" smtClean="0">
                <a:sym typeface="Symbol" pitchFamily="18" charset="2"/>
              </a:rPr>
              <a:t></a:t>
            </a:r>
            <a:r>
              <a:rPr lang="cs-CZ" sz="2900" dirty="0" smtClean="0"/>
              <a:t> HCO</a:t>
            </a:r>
            <a:r>
              <a:rPr lang="cs-CZ" sz="2900" baseline="-25000" dirty="0" smtClean="0"/>
              <a:t>3</a:t>
            </a:r>
            <a:r>
              <a:rPr lang="cs-CZ" sz="2900" baseline="50000" dirty="0" smtClean="0"/>
              <a:t>-</a:t>
            </a:r>
            <a:r>
              <a:rPr lang="cs-CZ" sz="2900" dirty="0" smtClean="0"/>
              <a:t>+H</a:t>
            </a:r>
            <a:r>
              <a:rPr lang="cs-CZ" sz="2900" baseline="30000" dirty="0" smtClean="0"/>
              <a:t>+</a:t>
            </a:r>
          </a:p>
          <a:p>
            <a:pPr eaLnBrk="1" hangingPunct="1"/>
            <a:endParaRPr lang="cs-CZ" sz="2900" dirty="0" smtClean="0"/>
          </a:p>
          <a:p>
            <a:pPr eaLnBrk="1" hangingPunct="1"/>
            <a:r>
              <a:rPr lang="cs-CZ" sz="2900" dirty="0" smtClean="0"/>
              <a:t>Bikarbonát se transportuje z </a:t>
            </a:r>
            <a:r>
              <a:rPr lang="cs-CZ" sz="2900" dirty="0" err="1" smtClean="0"/>
              <a:t>ery</a:t>
            </a:r>
            <a:r>
              <a:rPr lang="cs-CZ" sz="2900" dirty="0" smtClean="0"/>
              <a:t> výměnou za Cl</a:t>
            </a:r>
            <a:r>
              <a:rPr lang="cs-CZ" sz="2900" baseline="30000" dirty="0" smtClean="0"/>
              <a:t>-</a:t>
            </a:r>
            <a:r>
              <a:rPr lang="cs-CZ" sz="2900" dirty="0" smtClean="0"/>
              <a:t> </a:t>
            </a:r>
          </a:p>
          <a:p>
            <a:pPr eaLnBrk="1" hangingPunct="1">
              <a:buFont typeface="Arial" charset="0"/>
              <a:buNone/>
            </a:pPr>
            <a:r>
              <a:rPr lang="cs-CZ" sz="2900" dirty="0" smtClean="0"/>
              <a:t>	(chloridový </a:t>
            </a:r>
            <a:r>
              <a:rPr lang="cs-CZ" sz="2900" dirty="0" err="1" smtClean="0"/>
              <a:t>shift</a:t>
            </a:r>
            <a:r>
              <a:rPr lang="cs-CZ" sz="2900" dirty="0" smtClean="0"/>
              <a:t>)</a:t>
            </a:r>
          </a:p>
          <a:p>
            <a:pPr eaLnBrk="1" hangingPunct="1"/>
            <a:endParaRPr lang="cs-CZ" sz="2900" dirty="0" smtClean="0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cs-CZ" sz="2900" b="1" u="sng" dirty="0" smtClean="0">
                <a:solidFill>
                  <a:srgbClr val="FF0000"/>
                </a:solidFill>
              </a:rPr>
              <a:t>V plicích</a:t>
            </a:r>
            <a:r>
              <a:rPr lang="cs-CZ" sz="2900" u="sng" dirty="0" smtClean="0">
                <a:solidFill>
                  <a:srgbClr val="FF0000"/>
                </a:solidFill>
              </a:rPr>
              <a:t> </a:t>
            </a:r>
            <a:r>
              <a:rPr lang="cs-CZ" sz="2900" dirty="0" err="1" smtClean="0"/>
              <a:t>Hb</a:t>
            </a:r>
            <a:r>
              <a:rPr lang="cs-CZ" sz="2900" dirty="0" smtClean="0"/>
              <a:t> váže O</a:t>
            </a:r>
            <a:r>
              <a:rPr lang="cs-CZ" sz="2900" baseline="-25000" dirty="0" smtClean="0"/>
              <a:t>2</a:t>
            </a:r>
            <a:r>
              <a:rPr lang="cs-CZ" sz="2900" dirty="0" smtClean="0"/>
              <a:t> a uvolní </a:t>
            </a:r>
            <a:r>
              <a:rPr lang="cs-CZ" sz="2900" dirty="0" smtClean="0">
                <a:sym typeface="Symbol" pitchFamily="18" charset="2"/>
              </a:rPr>
              <a:t>H</a:t>
            </a:r>
            <a:r>
              <a:rPr lang="cs-CZ" sz="2900" baseline="30000" dirty="0" smtClean="0">
                <a:sym typeface="Symbol" pitchFamily="18" charset="2"/>
              </a:rPr>
              <a:t>+</a:t>
            </a:r>
            <a:endParaRPr lang="cs-CZ" sz="2900" dirty="0" smtClean="0"/>
          </a:p>
          <a:p>
            <a:pPr eaLnBrk="1" hangingPunct="1"/>
            <a:r>
              <a:rPr lang="cs-CZ" sz="2900" dirty="0" smtClean="0">
                <a:sym typeface="Symbol" pitchFamily="18" charset="2"/>
              </a:rPr>
              <a:t>H</a:t>
            </a:r>
            <a:r>
              <a:rPr lang="cs-CZ" sz="2900" baseline="30000" dirty="0" smtClean="0">
                <a:sym typeface="Symbol" pitchFamily="18" charset="2"/>
              </a:rPr>
              <a:t>+</a:t>
            </a:r>
            <a:r>
              <a:rPr lang="cs-CZ" sz="2900" dirty="0" smtClean="0"/>
              <a:t> reaguje s HCO</a:t>
            </a:r>
            <a:r>
              <a:rPr lang="cs-CZ" sz="2900" baseline="-25000" dirty="0" smtClean="0"/>
              <a:t>3</a:t>
            </a:r>
            <a:r>
              <a:rPr lang="cs-CZ" sz="2900" baseline="50000" dirty="0" smtClean="0"/>
              <a:t>-</a:t>
            </a:r>
            <a:r>
              <a:rPr lang="cs-CZ" sz="2900" dirty="0" smtClean="0"/>
              <a:t>:</a:t>
            </a:r>
          </a:p>
          <a:p>
            <a:pPr eaLnBrk="1" hangingPunct="1">
              <a:buFontTx/>
              <a:buNone/>
            </a:pPr>
            <a:r>
              <a:rPr lang="cs-CZ" sz="2900" dirty="0" smtClean="0"/>
              <a:t>HCO</a:t>
            </a:r>
            <a:r>
              <a:rPr lang="cs-CZ" sz="2900" baseline="-25000" dirty="0" smtClean="0"/>
              <a:t>3</a:t>
            </a:r>
            <a:r>
              <a:rPr lang="cs-CZ" sz="2900" baseline="50000" dirty="0" smtClean="0"/>
              <a:t>-</a:t>
            </a:r>
            <a:r>
              <a:rPr lang="cs-CZ" sz="2900" dirty="0" smtClean="0"/>
              <a:t>+H</a:t>
            </a:r>
            <a:r>
              <a:rPr lang="cs-CZ" sz="2900" baseline="30000" dirty="0" smtClean="0"/>
              <a:t>+</a:t>
            </a:r>
            <a:r>
              <a:rPr lang="cs-CZ" sz="2900" dirty="0" smtClean="0">
                <a:sym typeface="Symbol" pitchFamily="18" charset="2"/>
              </a:rPr>
              <a:t> </a:t>
            </a:r>
            <a:r>
              <a:rPr lang="cs-CZ" sz="2900" dirty="0" smtClean="0"/>
              <a:t> CO</a:t>
            </a:r>
            <a:r>
              <a:rPr lang="cs-CZ" sz="2900" baseline="-25000" dirty="0" smtClean="0"/>
              <a:t>2</a:t>
            </a:r>
            <a:r>
              <a:rPr lang="cs-CZ" sz="2900" dirty="0" smtClean="0"/>
              <a:t>+H</a:t>
            </a:r>
            <a:r>
              <a:rPr lang="cs-CZ" sz="2900" baseline="-25000" dirty="0" smtClean="0"/>
              <a:t>2</a:t>
            </a:r>
            <a:r>
              <a:rPr lang="cs-CZ" sz="2900" dirty="0" smtClean="0"/>
              <a:t>O</a:t>
            </a:r>
            <a:endParaRPr lang="cs-CZ" sz="2900" baseline="30000" dirty="0" smtClean="0"/>
          </a:p>
          <a:p>
            <a:pPr eaLnBrk="1" hangingPunct="1"/>
            <a:endParaRPr lang="cs-CZ" sz="2900" dirty="0" smtClean="0"/>
          </a:p>
          <a:p>
            <a:pPr eaLnBrk="1" hangingPunct="1"/>
            <a:r>
              <a:rPr lang="cs-CZ" sz="2900" dirty="0" smtClean="0"/>
              <a:t>CO</a:t>
            </a:r>
            <a:r>
              <a:rPr lang="cs-CZ" sz="2900" baseline="-25000" dirty="0" smtClean="0"/>
              <a:t>2</a:t>
            </a:r>
            <a:r>
              <a:rPr lang="cs-CZ" sz="2900" dirty="0" smtClean="0"/>
              <a:t> se vydýchá, bikarbonát se doplní z plazmy výměnou za Cl</a:t>
            </a:r>
            <a:r>
              <a:rPr lang="cs-CZ" sz="2900" baseline="30000" dirty="0" smtClean="0"/>
              <a:t>-</a:t>
            </a:r>
            <a:r>
              <a:rPr lang="cs-CZ" sz="2900" dirty="0" smtClean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142852"/>
            <a:ext cx="7772400" cy="846138"/>
          </a:xfrm>
        </p:spPr>
        <p:txBody>
          <a:bodyPr/>
          <a:lstStyle/>
          <a:p>
            <a:pPr eaLnBrk="1" hangingPunct="1"/>
            <a:r>
              <a:rPr lang="cs-CZ" b="1" dirty="0" smtClean="0">
                <a:latin typeface="Arial" charset="0"/>
              </a:rPr>
              <a:t>Hemoglobin jako pufr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48" y="1500174"/>
            <a:ext cx="8189913" cy="4510088"/>
          </a:xfrm>
        </p:spPr>
        <p:txBody>
          <a:bodyPr>
            <a:normAutofit/>
          </a:bodyPr>
          <a:lstStyle/>
          <a:p>
            <a:pPr algn="just"/>
            <a:r>
              <a:rPr lang="cs-CZ" dirty="0" smtClean="0"/>
              <a:t>V pracující tkáni pohlcuje protony a pomáhá zvládat kyselou nálož i produkcí HCO</a:t>
            </a:r>
            <a:r>
              <a:rPr lang="cs-CZ" baseline="-25000" dirty="0" smtClean="0"/>
              <a:t>3</a:t>
            </a:r>
            <a:r>
              <a:rPr lang="cs-CZ" baseline="50000" dirty="0" smtClean="0"/>
              <a:t>-</a:t>
            </a:r>
            <a:endParaRPr lang="cs-CZ" dirty="0" smtClean="0"/>
          </a:p>
          <a:p>
            <a:pPr algn="just" eaLnBrk="1" hangingPunct="1">
              <a:buFont typeface="Wingdings" pitchFamily="2" charset="2"/>
              <a:buChar char="è"/>
            </a:pPr>
            <a:endParaRPr lang="cs-CZ" baseline="30000" dirty="0" smtClean="0"/>
          </a:p>
          <a:p>
            <a:pPr algn="just"/>
            <a:r>
              <a:rPr lang="cs-CZ" dirty="0" smtClean="0"/>
              <a:t>V plicích naopak protony uvolňuje a ty spolu s HCO</a:t>
            </a:r>
            <a:r>
              <a:rPr lang="cs-CZ" baseline="-25000" dirty="0" smtClean="0"/>
              <a:t>3</a:t>
            </a:r>
            <a:r>
              <a:rPr lang="cs-CZ" baseline="50000" dirty="0" smtClean="0"/>
              <a:t>-</a:t>
            </a:r>
            <a:r>
              <a:rPr lang="cs-CZ" dirty="0" smtClean="0"/>
              <a:t> přispívají k produkci CO</a:t>
            </a:r>
            <a:r>
              <a:rPr lang="cs-CZ" baseline="-25000" dirty="0" smtClean="0"/>
              <a:t>2</a:t>
            </a:r>
            <a:endParaRPr lang="cs-CZ" dirty="0" smtClean="0"/>
          </a:p>
          <a:p>
            <a:pPr algn="just" eaLnBrk="1" hangingPunct="1">
              <a:buFont typeface="Wingdings" pitchFamily="2" charset="2"/>
              <a:buChar char="è"/>
            </a:pPr>
            <a:endParaRPr lang="cs-CZ" baseline="30000" dirty="0" smtClean="0"/>
          </a:p>
          <a:p>
            <a:r>
              <a:rPr lang="cs-CZ" b="1" dirty="0" err="1" smtClean="0"/>
              <a:t>Hamburgerův</a:t>
            </a:r>
            <a:r>
              <a:rPr lang="cs-CZ" b="1" dirty="0" smtClean="0"/>
              <a:t> efekt </a:t>
            </a:r>
            <a:r>
              <a:rPr lang="cs-CZ" dirty="0" smtClean="0"/>
              <a:t>– zvětšení objemu erytrocytu ve venózní krvi.</a:t>
            </a:r>
          </a:p>
          <a:p>
            <a:pPr eaLnBrk="1" hangingPunct="1"/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26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1"/>
            <a:ext cx="8229600" cy="3114684"/>
          </a:xfrm>
          <a:noFill/>
        </p:spPr>
        <p:txBody>
          <a:bodyPr lIns="92075" tIns="46038" rIns="92075" bIns="46038"/>
          <a:lstStyle/>
          <a:p>
            <a:pPr eaLnBrk="1" hangingPunct="1"/>
            <a:r>
              <a:rPr lang="cs-CZ" dirty="0" smtClean="0"/>
              <a:t>H</a:t>
            </a:r>
            <a:r>
              <a:rPr lang="cs-CZ" baseline="-25000" dirty="0" smtClean="0"/>
              <a:t>2</a:t>
            </a:r>
            <a:r>
              <a:rPr lang="cs-CZ" dirty="0" smtClean="0"/>
              <a:t>O + CO</a:t>
            </a:r>
            <a:r>
              <a:rPr lang="cs-CZ" baseline="-25000" dirty="0" smtClean="0"/>
              <a:t>2 </a:t>
            </a:r>
            <a:r>
              <a:rPr lang="cs-CZ" dirty="0" smtClean="0"/>
              <a:t>       H</a:t>
            </a:r>
            <a:r>
              <a:rPr lang="cs-CZ" baseline="-25000" dirty="0" smtClean="0"/>
              <a:t>2</a:t>
            </a:r>
            <a:r>
              <a:rPr lang="cs-CZ" dirty="0" smtClean="0"/>
              <a:t>CO</a:t>
            </a:r>
            <a:r>
              <a:rPr lang="cs-CZ" baseline="-25000" dirty="0" smtClean="0"/>
              <a:t>3</a:t>
            </a:r>
            <a:r>
              <a:rPr lang="cs-CZ" dirty="0" smtClean="0"/>
              <a:t>         H</a:t>
            </a:r>
            <a:r>
              <a:rPr lang="cs-CZ" baseline="30000" dirty="0" smtClean="0"/>
              <a:t>+</a:t>
            </a:r>
            <a:r>
              <a:rPr lang="cs-CZ" dirty="0" smtClean="0"/>
              <a:t> + HCO</a:t>
            </a:r>
            <a:r>
              <a:rPr lang="cs-CZ" baseline="-25000" dirty="0" smtClean="0"/>
              <a:t>3</a:t>
            </a:r>
            <a:r>
              <a:rPr lang="cs-CZ" baseline="50000" dirty="0" smtClean="0"/>
              <a:t>-</a:t>
            </a:r>
          </a:p>
          <a:p>
            <a:pPr eaLnBrk="1" hangingPunct="1"/>
            <a:endParaRPr lang="cs-CZ" dirty="0" smtClean="0"/>
          </a:p>
          <a:p>
            <a:pPr eaLnBrk="1" hangingPunct="1"/>
            <a:endParaRPr lang="cs-CZ" dirty="0" smtClean="0"/>
          </a:p>
          <a:p>
            <a:pPr eaLnBrk="1" hangingPunct="1"/>
            <a:r>
              <a:rPr lang="cs-CZ" b="1" dirty="0" smtClean="0"/>
              <a:t>pH</a:t>
            </a:r>
            <a:r>
              <a:rPr lang="cs-CZ" dirty="0" smtClean="0"/>
              <a:t> = 6.1 + log </a:t>
            </a:r>
          </a:p>
        </p:txBody>
      </p:sp>
      <p:grpSp>
        <p:nvGrpSpPr>
          <p:cNvPr id="2" name="Group 1029"/>
          <p:cNvGrpSpPr>
            <a:grpSpLocks/>
          </p:cNvGrpSpPr>
          <p:nvPr/>
        </p:nvGrpSpPr>
        <p:grpSpPr bwMode="auto">
          <a:xfrm>
            <a:off x="2643188" y="1857375"/>
            <a:ext cx="541337" cy="169863"/>
            <a:chOff x="2046" y="1381"/>
            <a:chExt cx="384" cy="107"/>
          </a:xfrm>
        </p:grpSpPr>
        <p:sp>
          <p:nvSpPr>
            <p:cNvPr id="42000" name="Line 1027"/>
            <p:cNvSpPr>
              <a:spLocks noChangeShapeType="1"/>
            </p:cNvSpPr>
            <p:nvPr/>
          </p:nvSpPr>
          <p:spPr bwMode="auto">
            <a:xfrm>
              <a:off x="2046" y="1381"/>
              <a:ext cx="384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42001" name="Line 1028"/>
            <p:cNvSpPr>
              <a:spLocks noChangeShapeType="1"/>
            </p:cNvSpPr>
            <p:nvPr/>
          </p:nvSpPr>
          <p:spPr bwMode="auto">
            <a:xfrm>
              <a:off x="2046" y="1488"/>
              <a:ext cx="384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stealth" w="med" len="med"/>
              <a:tailEnd type="none" w="sm" len="sm"/>
            </a:ln>
          </p:spPr>
          <p:txBody>
            <a:bodyPr wrap="none" anchor="ctr"/>
            <a:lstStyle/>
            <a:p>
              <a:endParaRPr lang="cs-CZ"/>
            </a:p>
          </p:txBody>
        </p:sp>
      </p:grpSp>
      <p:grpSp>
        <p:nvGrpSpPr>
          <p:cNvPr id="3" name="Group 1032"/>
          <p:cNvGrpSpPr>
            <a:grpSpLocks/>
          </p:cNvGrpSpPr>
          <p:nvPr/>
        </p:nvGrpSpPr>
        <p:grpSpPr bwMode="auto">
          <a:xfrm>
            <a:off x="4357688" y="1857375"/>
            <a:ext cx="541337" cy="169863"/>
            <a:chOff x="3362" y="1378"/>
            <a:chExt cx="384" cy="107"/>
          </a:xfrm>
        </p:grpSpPr>
        <p:sp>
          <p:nvSpPr>
            <p:cNvPr id="41998" name="Line 1030"/>
            <p:cNvSpPr>
              <a:spLocks noChangeShapeType="1"/>
            </p:cNvSpPr>
            <p:nvPr/>
          </p:nvSpPr>
          <p:spPr bwMode="auto">
            <a:xfrm>
              <a:off x="3362" y="1378"/>
              <a:ext cx="384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41999" name="Line 1031"/>
            <p:cNvSpPr>
              <a:spLocks noChangeShapeType="1"/>
            </p:cNvSpPr>
            <p:nvPr/>
          </p:nvSpPr>
          <p:spPr bwMode="auto">
            <a:xfrm>
              <a:off x="3362" y="1485"/>
              <a:ext cx="384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stealth" w="med" len="med"/>
              <a:tailEnd type="none" w="sm" len="sm"/>
            </a:ln>
          </p:spPr>
          <p:txBody>
            <a:bodyPr wrap="none" anchor="ctr"/>
            <a:lstStyle/>
            <a:p>
              <a:endParaRPr lang="cs-CZ"/>
            </a:p>
          </p:txBody>
        </p:sp>
      </p:grpSp>
      <p:sp>
        <p:nvSpPr>
          <p:cNvPr id="41989" name="Rectangle 1033"/>
          <p:cNvSpPr>
            <a:spLocks noChangeArrowheads="1"/>
          </p:cNvSpPr>
          <p:nvPr/>
        </p:nvSpPr>
        <p:spPr bwMode="auto">
          <a:xfrm>
            <a:off x="2571750" y="1357313"/>
            <a:ext cx="614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0" hangingPunct="0"/>
            <a:r>
              <a:rPr lang="cs-CZ" sz="2400">
                <a:latin typeface="Times New Roman" pitchFamily="18" charset="0"/>
              </a:rPr>
              <a:t>CA</a:t>
            </a:r>
          </a:p>
        </p:txBody>
      </p:sp>
      <p:sp>
        <p:nvSpPr>
          <p:cNvPr id="33806" name="Rectangle 1038"/>
          <p:cNvSpPr>
            <a:spLocks noChangeArrowheads="1"/>
          </p:cNvSpPr>
          <p:nvPr/>
        </p:nvSpPr>
        <p:spPr bwMode="auto">
          <a:xfrm>
            <a:off x="3357563" y="3071813"/>
            <a:ext cx="16827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cs-CZ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[HCO</a:t>
            </a:r>
            <a:r>
              <a:rPr lang="cs-CZ" sz="3200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cs-CZ" sz="3200" baseline="5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cs-CZ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]</a:t>
            </a:r>
          </a:p>
        </p:txBody>
      </p:sp>
      <p:sp>
        <p:nvSpPr>
          <p:cNvPr id="41991" name="Line 1039"/>
          <p:cNvSpPr>
            <a:spLocks noChangeShapeType="1"/>
          </p:cNvSpPr>
          <p:nvPr/>
        </p:nvSpPr>
        <p:spPr bwMode="auto">
          <a:xfrm>
            <a:off x="3357563" y="3714750"/>
            <a:ext cx="1665287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33808" name="Rectangle 1040"/>
          <p:cNvSpPr>
            <a:spLocks noChangeArrowheads="1"/>
          </p:cNvSpPr>
          <p:nvPr/>
        </p:nvSpPr>
        <p:spPr bwMode="auto">
          <a:xfrm>
            <a:off x="3214688" y="3786188"/>
            <a:ext cx="292893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cs-CZ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0.03 x pCO</a:t>
            </a:r>
            <a:r>
              <a:rPr lang="cs-CZ" sz="3200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</a:p>
        </p:txBody>
      </p:sp>
      <p:sp>
        <p:nvSpPr>
          <p:cNvPr id="41993" name="Rectangle 1043"/>
          <p:cNvSpPr>
            <a:spLocks noGrp="1" noChangeArrowheads="1"/>
          </p:cNvSpPr>
          <p:nvPr>
            <p:ph type="title"/>
          </p:nvPr>
        </p:nvSpPr>
        <p:spPr>
          <a:xfrm>
            <a:off x="714348" y="0"/>
            <a:ext cx="7772400" cy="708008"/>
          </a:xfrm>
          <a:noFill/>
        </p:spPr>
        <p:txBody>
          <a:bodyPr lIns="92075" tIns="46038" rIns="92075" bIns="46038" anchor="b">
            <a:normAutofit fontScale="90000"/>
          </a:bodyPr>
          <a:lstStyle/>
          <a:p>
            <a:pPr eaLnBrk="1" hangingPunct="1"/>
            <a:r>
              <a:rPr lang="cs-CZ" b="1" dirty="0" err="1" smtClean="0">
                <a:latin typeface="Arial" charset="0"/>
              </a:rPr>
              <a:t>Bikarbonátový</a:t>
            </a:r>
            <a:r>
              <a:rPr lang="cs-CZ" b="1" dirty="0" smtClean="0">
                <a:latin typeface="Arial" charset="0"/>
              </a:rPr>
              <a:t> pufr</a:t>
            </a:r>
          </a:p>
        </p:txBody>
      </p:sp>
      <p:cxnSp>
        <p:nvCxnSpPr>
          <p:cNvPr id="21" name="Přímá spojovací šipka 20"/>
          <p:cNvCxnSpPr/>
          <p:nvPr/>
        </p:nvCxnSpPr>
        <p:spPr>
          <a:xfrm rot="10800000" flipV="1">
            <a:off x="5357813" y="2714625"/>
            <a:ext cx="1143000" cy="2857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ovací šipka 22"/>
          <p:cNvCxnSpPr/>
          <p:nvPr/>
        </p:nvCxnSpPr>
        <p:spPr>
          <a:xfrm rot="10800000">
            <a:off x="5643563" y="4143375"/>
            <a:ext cx="1571625" cy="5715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ovéPole 23"/>
          <p:cNvSpPr txBox="1"/>
          <p:nvPr/>
        </p:nvSpPr>
        <p:spPr>
          <a:xfrm>
            <a:off x="6572250" y="2500313"/>
            <a:ext cx="350043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cs-CZ" b="1" dirty="0">
                <a:latin typeface="+mn-lt"/>
              </a:rPr>
              <a:t>Složka metabolická</a:t>
            </a:r>
          </a:p>
        </p:txBody>
      </p:sp>
      <p:sp>
        <p:nvSpPr>
          <p:cNvPr id="25" name="TextovéPole 24"/>
          <p:cNvSpPr txBox="1"/>
          <p:nvPr/>
        </p:nvSpPr>
        <p:spPr>
          <a:xfrm>
            <a:off x="7143750" y="4786313"/>
            <a:ext cx="292893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cs-CZ" b="1" dirty="0">
                <a:latin typeface="+mn-lt"/>
              </a:rPr>
              <a:t>Složka respirační</a:t>
            </a:r>
          </a:p>
        </p:txBody>
      </p:sp>
      <p:sp>
        <p:nvSpPr>
          <p:cNvPr id="18" name="TextovéPole 17"/>
          <p:cNvSpPr txBox="1"/>
          <p:nvPr/>
        </p:nvSpPr>
        <p:spPr>
          <a:xfrm>
            <a:off x="4786314" y="442913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pCO2 v </a:t>
            </a:r>
            <a:r>
              <a:rPr lang="cs-CZ" dirty="0" err="1" smtClean="0"/>
              <a:t>mmHg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pPr eaLnBrk="1" hangingPunct="1">
              <a:defRPr/>
            </a:pPr>
            <a:r>
              <a:rPr lang="cs-CZ" b="1" dirty="0" err="1" smtClean="0">
                <a:latin typeface="+mn-lt"/>
              </a:rPr>
              <a:t>Bikarbonátový</a:t>
            </a:r>
            <a:r>
              <a:rPr lang="cs-CZ" b="1" dirty="0" smtClean="0">
                <a:latin typeface="+mn-lt"/>
              </a:rPr>
              <a:t> pufr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buFont typeface="Wingdings" pitchFamily="2" charset="2"/>
              <a:buChar char="è"/>
            </a:pPr>
            <a:r>
              <a:rPr lang="cs-CZ" dirty="0" smtClean="0"/>
              <a:t>Je nejvýznamnější extracelulární pufr</a:t>
            </a:r>
          </a:p>
          <a:p>
            <a:pPr algn="just" eaLnBrk="1" hangingPunct="1">
              <a:buFont typeface="Wingdings" pitchFamily="2" charset="2"/>
              <a:buChar char="è"/>
            </a:pPr>
            <a:r>
              <a:rPr lang="cs-CZ" dirty="0" smtClean="0"/>
              <a:t>Je nejdůležitější pro regulaci ABR, protože organismus umí aktivně pracovat s koncentrací [HCO</a:t>
            </a:r>
            <a:r>
              <a:rPr lang="cs-CZ" baseline="-25000" dirty="0" smtClean="0"/>
              <a:t>3</a:t>
            </a:r>
            <a:r>
              <a:rPr lang="cs-CZ" baseline="50000" dirty="0" smtClean="0"/>
              <a:t>-</a:t>
            </a:r>
            <a:r>
              <a:rPr lang="cs-CZ" dirty="0" smtClean="0"/>
              <a:t>] i pCO</a:t>
            </a:r>
            <a:r>
              <a:rPr lang="cs-CZ" baseline="-25000" dirty="0" smtClean="0"/>
              <a:t>2</a:t>
            </a:r>
            <a:endParaRPr lang="cs-CZ" dirty="0" smtClean="0"/>
          </a:p>
          <a:p>
            <a:pPr algn="just" eaLnBrk="1" hangingPunct="1">
              <a:buFont typeface="Wingdings" pitchFamily="2" charset="2"/>
              <a:buChar char="è"/>
            </a:pPr>
            <a:r>
              <a:rPr lang="cs-CZ" dirty="0" smtClean="0"/>
              <a:t> Pomocí stavu </a:t>
            </a:r>
            <a:r>
              <a:rPr lang="cs-CZ" dirty="0" err="1" smtClean="0"/>
              <a:t>bikarbonátového</a:t>
            </a:r>
            <a:r>
              <a:rPr lang="cs-CZ" dirty="0" smtClean="0"/>
              <a:t>  pufru klinicky posuzujeme stav </a:t>
            </a:r>
            <a:r>
              <a:rPr lang="cs-CZ" dirty="0" err="1" smtClean="0"/>
              <a:t>acidobáze</a:t>
            </a:r>
            <a:r>
              <a:rPr lang="cs-CZ" dirty="0" smtClean="0"/>
              <a:t> u pacienta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cs-CZ" b="1" dirty="0" err="1" smtClean="0"/>
              <a:t>Izoionie</a:t>
            </a:r>
            <a:r>
              <a:rPr lang="cs-CZ" b="1" dirty="0" smtClean="0"/>
              <a:t> aneb zákon zachování </a:t>
            </a:r>
            <a:r>
              <a:rPr lang="cs-CZ" b="1" dirty="0" err="1" smtClean="0"/>
              <a:t>elektroneutrality</a:t>
            </a:r>
            <a:r>
              <a:rPr lang="cs-CZ" b="1" dirty="0" smtClean="0"/>
              <a:t> plasmy</a:t>
            </a:r>
          </a:p>
        </p:txBody>
      </p:sp>
      <p:sp>
        <p:nvSpPr>
          <p:cNvPr id="31747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cs-CZ" dirty="0" smtClean="0"/>
              <a:t>V daném </a:t>
            </a:r>
            <a:r>
              <a:rPr lang="cs-CZ" dirty="0" err="1" smtClean="0"/>
              <a:t>kompartmentu</a:t>
            </a:r>
            <a:r>
              <a:rPr lang="cs-CZ" dirty="0" smtClean="0"/>
              <a:t> musí být koncentrace kationtů (K</a:t>
            </a:r>
            <a:r>
              <a:rPr lang="cs-CZ" baseline="30000" dirty="0" smtClean="0"/>
              <a:t>+</a:t>
            </a:r>
            <a:r>
              <a:rPr lang="cs-CZ" dirty="0" smtClean="0"/>
              <a:t>, Na</a:t>
            </a:r>
            <a:r>
              <a:rPr lang="cs-CZ" baseline="30000" dirty="0" smtClean="0"/>
              <a:t>+</a:t>
            </a:r>
            <a:r>
              <a:rPr lang="cs-CZ" dirty="0" smtClean="0"/>
              <a:t>, Ca</a:t>
            </a:r>
            <a:r>
              <a:rPr lang="cs-CZ" baseline="30000" dirty="0" smtClean="0"/>
              <a:t>2+</a:t>
            </a:r>
            <a:r>
              <a:rPr lang="cs-CZ" dirty="0" smtClean="0"/>
              <a:t>, Mg</a:t>
            </a:r>
            <a:r>
              <a:rPr lang="cs-CZ" baseline="30000" dirty="0" smtClean="0"/>
              <a:t>2+</a:t>
            </a:r>
            <a:r>
              <a:rPr lang="cs-CZ" dirty="0" smtClean="0"/>
              <a:t> atd.) stejná jako aniontů (HCO</a:t>
            </a:r>
            <a:r>
              <a:rPr lang="cs-CZ" baseline="-25000" dirty="0" smtClean="0"/>
              <a:t>3</a:t>
            </a:r>
            <a:r>
              <a:rPr lang="cs-CZ" baseline="30000" dirty="0" smtClean="0"/>
              <a:t>-</a:t>
            </a:r>
            <a:r>
              <a:rPr lang="cs-CZ" dirty="0" smtClean="0"/>
              <a:t>, Cl</a:t>
            </a:r>
            <a:r>
              <a:rPr lang="cs-CZ" baseline="30000" dirty="0" smtClean="0"/>
              <a:t>-</a:t>
            </a:r>
            <a:r>
              <a:rPr lang="cs-CZ" dirty="0" smtClean="0"/>
              <a:t>, PO</a:t>
            </a:r>
            <a:r>
              <a:rPr lang="cs-CZ" baseline="-25000" dirty="0" smtClean="0"/>
              <a:t>4</a:t>
            </a:r>
            <a:r>
              <a:rPr lang="cs-CZ" baseline="30000" dirty="0" smtClean="0"/>
              <a:t>3-</a:t>
            </a:r>
            <a:r>
              <a:rPr lang="cs-CZ" dirty="0" smtClean="0"/>
              <a:t>, albumin</a:t>
            </a:r>
            <a:r>
              <a:rPr lang="cs-CZ" baseline="30000" dirty="0" smtClean="0"/>
              <a:t>-</a:t>
            </a:r>
            <a:r>
              <a:rPr lang="cs-CZ" dirty="0" smtClean="0"/>
              <a:t> atd.), jinak by se jevil vůči okolí jako nabitý elektrickým nábojem.  </a:t>
            </a:r>
          </a:p>
          <a:p>
            <a:pPr eaLnBrk="1" hangingPunct="1">
              <a:buFont typeface="Arial" charset="0"/>
              <a:buNone/>
            </a:pPr>
            <a:endParaRPr lang="cs-CZ" b="1" dirty="0" smtClean="0"/>
          </a:p>
          <a:p>
            <a:pPr>
              <a:buNone/>
            </a:pPr>
            <a:r>
              <a:rPr lang="cs-CZ" b="1" dirty="0" smtClean="0"/>
              <a:t>Platí</a:t>
            </a:r>
            <a:r>
              <a:rPr lang="cs-CZ" dirty="0" smtClean="0"/>
              <a:t>: 	</a:t>
            </a:r>
            <a:r>
              <a:rPr lang="el-GR" b="1" dirty="0" smtClean="0">
                <a:solidFill>
                  <a:srgbClr val="FF0000"/>
                </a:solidFill>
              </a:rPr>
              <a:t>Σ</a:t>
            </a:r>
            <a:r>
              <a:rPr lang="cs-CZ" dirty="0" smtClean="0">
                <a:solidFill>
                  <a:srgbClr val="FF0000"/>
                </a:solidFill>
              </a:rPr>
              <a:t> kationty</a:t>
            </a:r>
            <a:r>
              <a:rPr lang="cs-CZ" baseline="30000" dirty="0" smtClean="0">
                <a:solidFill>
                  <a:srgbClr val="FF0000"/>
                </a:solidFill>
              </a:rPr>
              <a:t>+</a:t>
            </a:r>
            <a:r>
              <a:rPr lang="cs-CZ" dirty="0" smtClean="0">
                <a:solidFill>
                  <a:srgbClr val="FF0000"/>
                </a:solidFill>
              </a:rPr>
              <a:t> = </a:t>
            </a:r>
            <a:r>
              <a:rPr lang="el-GR" b="1" dirty="0" smtClean="0">
                <a:solidFill>
                  <a:srgbClr val="FF0000"/>
                </a:solidFill>
              </a:rPr>
              <a:t>Σ</a:t>
            </a:r>
            <a:r>
              <a:rPr lang="cs-CZ" b="1" dirty="0" smtClean="0">
                <a:solidFill>
                  <a:srgbClr val="FF0000"/>
                </a:solidFill>
              </a:rPr>
              <a:t> </a:t>
            </a:r>
            <a:r>
              <a:rPr lang="cs-CZ" dirty="0" smtClean="0">
                <a:solidFill>
                  <a:srgbClr val="FF0000"/>
                </a:solidFill>
              </a:rPr>
              <a:t>anionty</a:t>
            </a:r>
            <a:r>
              <a:rPr lang="cs-CZ" baseline="30000" dirty="0" smtClean="0">
                <a:solidFill>
                  <a:srgbClr val="FF0000"/>
                </a:solidFill>
              </a:rPr>
              <a:t>-</a:t>
            </a:r>
            <a:endParaRPr lang="cs-CZ" dirty="0" smtClean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None/>
            </a:pPr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2714620"/>
            <a:ext cx="8229600" cy="1143000"/>
          </a:xfrm>
        </p:spPr>
        <p:txBody>
          <a:bodyPr/>
          <a:lstStyle/>
          <a:p>
            <a:r>
              <a:rPr lang="cs-CZ" b="1" dirty="0" smtClean="0"/>
              <a:t>„Klasické“ hodnocení poruch ABR</a:t>
            </a:r>
            <a:endParaRPr lang="cs-CZ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88"/>
          </a:xfrm>
        </p:spPr>
        <p:txBody>
          <a:bodyPr/>
          <a:lstStyle/>
          <a:p>
            <a:pPr eaLnBrk="1" hangingPunct="1"/>
            <a:r>
              <a:rPr lang="cs-CZ" b="1" dirty="0" err="1" smtClean="0"/>
              <a:t>Astrup</a:t>
            </a:r>
            <a:endParaRPr lang="cs-CZ" b="1" dirty="0" smtClean="0"/>
          </a:p>
        </p:txBody>
      </p:sp>
      <p:sp>
        <p:nvSpPr>
          <p:cNvPr id="47107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50"/>
            <a:ext cx="7686700" cy="4572000"/>
          </a:xfrm>
        </p:spPr>
        <p:txBody>
          <a:bodyPr/>
          <a:lstStyle/>
          <a:p>
            <a:pPr eaLnBrk="1" hangingPunct="1"/>
            <a:r>
              <a:rPr lang="cs-CZ" b="1" dirty="0" smtClean="0"/>
              <a:t>pH</a:t>
            </a:r>
            <a:r>
              <a:rPr lang="cs-CZ" dirty="0" smtClean="0"/>
              <a:t>		(7.35 – 7.45)</a:t>
            </a:r>
          </a:p>
          <a:p>
            <a:pPr eaLnBrk="1" hangingPunct="1"/>
            <a:r>
              <a:rPr lang="cs-CZ" b="1" dirty="0" smtClean="0"/>
              <a:t>pO</a:t>
            </a:r>
            <a:r>
              <a:rPr lang="cs-CZ" b="1" baseline="-25000" dirty="0" smtClean="0"/>
              <a:t>2</a:t>
            </a:r>
            <a:r>
              <a:rPr lang="cs-CZ" dirty="0" smtClean="0"/>
              <a:t>	(10 - 13 </a:t>
            </a:r>
            <a:r>
              <a:rPr lang="cs-CZ" dirty="0" err="1" smtClean="0"/>
              <a:t>kPa</a:t>
            </a:r>
            <a:r>
              <a:rPr lang="cs-CZ" dirty="0" smtClean="0"/>
              <a:t>)</a:t>
            </a:r>
          </a:p>
          <a:p>
            <a:pPr eaLnBrk="1" hangingPunct="1"/>
            <a:r>
              <a:rPr lang="cs-CZ" b="1" dirty="0" smtClean="0"/>
              <a:t>pCO</a:t>
            </a:r>
            <a:r>
              <a:rPr lang="cs-CZ" b="1" baseline="-25000" dirty="0" smtClean="0"/>
              <a:t>2</a:t>
            </a:r>
            <a:r>
              <a:rPr lang="cs-CZ" b="1" dirty="0" smtClean="0"/>
              <a:t>	</a:t>
            </a:r>
            <a:r>
              <a:rPr lang="cs-CZ" dirty="0" smtClean="0"/>
              <a:t>(4.6 – 6 </a:t>
            </a:r>
            <a:r>
              <a:rPr lang="cs-CZ" dirty="0" err="1" smtClean="0"/>
              <a:t>kPa</a:t>
            </a:r>
            <a:r>
              <a:rPr lang="cs-CZ" dirty="0" smtClean="0"/>
              <a:t>)</a:t>
            </a:r>
          </a:p>
          <a:p>
            <a:pPr eaLnBrk="1" hangingPunct="1"/>
            <a:r>
              <a:rPr lang="cs-CZ" b="1" dirty="0" smtClean="0"/>
              <a:t>HCO</a:t>
            </a:r>
            <a:r>
              <a:rPr lang="cs-CZ" b="1" baseline="-25000" dirty="0" smtClean="0"/>
              <a:t>3</a:t>
            </a:r>
            <a:r>
              <a:rPr lang="cs-CZ" b="1" baseline="30000" dirty="0" smtClean="0"/>
              <a:t>-</a:t>
            </a:r>
            <a:r>
              <a:rPr lang="cs-CZ" b="1" baseline="-25000" dirty="0" err="1" smtClean="0"/>
              <a:t>ac</a:t>
            </a:r>
            <a:r>
              <a:rPr lang="cs-CZ" dirty="0" smtClean="0"/>
              <a:t>	(22 – 26 </a:t>
            </a:r>
            <a:r>
              <a:rPr lang="cs-CZ" dirty="0" err="1" smtClean="0"/>
              <a:t>mmol</a:t>
            </a:r>
            <a:r>
              <a:rPr lang="cs-CZ" dirty="0" smtClean="0"/>
              <a:t>/l)</a:t>
            </a:r>
          </a:p>
          <a:p>
            <a:pPr eaLnBrk="1" hangingPunct="1"/>
            <a:r>
              <a:rPr lang="cs-CZ" b="1" dirty="0" smtClean="0"/>
              <a:t>BE</a:t>
            </a:r>
            <a:r>
              <a:rPr lang="cs-CZ" dirty="0" smtClean="0"/>
              <a:t>		(-2.5 až +2.5 </a:t>
            </a:r>
            <a:r>
              <a:rPr lang="cs-CZ" dirty="0" err="1" smtClean="0"/>
              <a:t>mmol</a:t>
            </a:r>
            <a:r>
              <a:rPr lang="cs-CZ" dirty="0" smtClean="0"/>
              <a:t>/l)</a:t>
            </a:r>
          </a:p>
          <a:p>
            <a:pPr eaLnBrk="1" hangingPunct="1"/>
            <a:r>
              <a:rPr lang="cs-CZ" b="1" dirty="0" smtClean="0"/>
              <a:t>AG</a:t>
            </a:r>
            <a:r>
              <a:rPr lang="cs-CZ" dirty="0" smtClean="0"/>
              <a:t>		(14 – 18 </a:t>
            </a:r>
            <a:r>
              <a:rPr lang="cs-CZ" dirty="0" err="1" smtClean="0"/>
              <a:t>mmol</a:t>
            </a:r>
            <a:r>
              <a:rPr lang="cs-CZ" dirty="0" smtClean="0"/>
              <a:t>/l)</a:t>
            </a:r>
            <a:endParaRPr lang="cs-CZ" b="1" dirty="0" smtClean="0"/>
          </a:p>
        </p:txBody>
      </p:sp>
      <p:sp>
        <p:nvSpPr>
          <p:cNvPr id="4" name="Rectangle 1040"/>
          <p:cNvSpPr>
            <a:spLocks noChangeArrowheads="1"/>
          </p:cNvSpPr>
          <p:nvPr/>
        </p:nvSpPr>
        <p:spPr bwMode="auto">
          <a:xfrm>
            <a:off x="4643438" y="5715000"/>
            <a:ext cx="292893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el-GR" sz="32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α</a:t>
            </a:r>
            <a:r>
              <a:rPr lang="cs-CZ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cs-CZ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x pCO</a:t>
            </a:r>
            <a:r>
              <a:rPr lang="cs-CZ" sz="3200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</a:p>
        </p:txBody>
      </p:sp>
      <p:sp>
        <p:nvSpPr>
          <p:cNvPr id="6" name="Rectangle 1038"/>
          <p:cNvSpPr>
            <a:spLocks noChangeArrowheads="1"/>
          </p:cNvSpPr>
          <p:nvPr/>
        </p:nvSpPr>
        <p:spPr bwMode="auto">
          <a:xfrm>
            <a:off x="4643438" y="4786313"/>
            <a:ext cx="16827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cs-CZ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[HCO</a:t>
            </a:r>
            <a:r>
              <a:rPr lang="cs-CZ" sz="3200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cs-CZ" sz="3200" baseline="5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cs-CZ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]</a:t>
            </a:r>
          </a:p>
        </p:txBody>
      </p:sp>
      <p:sp>
        <p:nvSpPr>
          <p:cNvPr id="47110" name="Line 1039"/>
          <p:cNvSpPr>
            <a:spLocks noChangeShapeType="1"/>
          </p:cNvSpPr>
          <p:nvPr/>
        </p:nvSpPr>
        <p:spPr bwMode="auto">
          <a:xfrm>
            <a:off x="4714875" y="5572125"/>
            <a:ext cx="1665288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47111" name="TextovéPole 7"/>
          <p:cNvSpPr txBox="1">
            <a:spLocks noChangeArrowheads="1"/>
          </p:cNvSpPr>
          <p:nvPr/>
        </p:nvSpPr>
        <p:spPr bwMode="auto">
          <a:xfrm>
            <a:off x="2000250" y="5214938"/>
            <a:ext cx="3429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 b="1" dirty="0"/>
              <a:t>pH</a:t>
            </a:r>
            <a:r>
              <a:rPr lang="cs-CZ" sz="3200" dirty="0"/>
              <a:t> = </a:t>
            </a:r>
            <a:r>
              <a:rPr lang="cs-CZ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= </a:t>
            </a:r>
            <a:r>
              <a:rPr lang="cs-CZ" sz="320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pK</a:t>
            </a:r>
            <a:r>
              <a:rPr lang="cs-CZ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+ log </a:t>
            </a:r>
            <a:endParaRPr lang="cs-CZ" sz="32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142844" y="6286520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95350" algn="l"/>
                <a:tab pos="2238375" algn="l"/>
                <a:tab pos="2333625" algn="l"/>
                <a:tab pos="2514600" algn="l"/>
              </a:tabLst>
            </a:pPr>
            <a:r>
              <a:rPr lang="el-GR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α</a:t>
            </a:r>
            <a:r>
              <a:rPr lang="cs-CZ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= koeficient rozpustnosti oxidu uhličitého, 0,0306 mol</a:t>
            </a:r>
            <a:r>
              <a:rPr lang="cs-CZ" baseline="30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-1</a:t>
            </a:r>
            <a:r>
              <a:rPr lang="cs-CZ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cs-CZ" baseline="30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-1</a:t>
            </a:r>
            <a:r>
              <a:rPr lang="cs-CZ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torr</a:t>
            </a:r>
            <a:r>
              <a:rPr lang="cs-CZ" baseline="30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-1</a:t>
            </a:r>
            <a:r>
              <a:rPr lang="cs-CZ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tj. 0,2295 mol</a:t>
            </a:r>
            <a:r>
              <a:rPr lang="cs-CZ" baseline="30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-1</a:t>
            </a:r>
            <a:r>
              <a:rPr lang="cs-CZ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cs-CZ" baseline="30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-1</a:t>
            </a:r>
            <a:r>
              <a:rPr lang="cs-CZ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kPa</a:t>
            </a:r>
            <a:r>
              <a:rPr lang="cs-CZ" baseline="30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-1</a:t>
            </a:r>
          </a:p>
          <a:p>
            <a:pPr>
              <a:tabLst>
                <a:tab pos="895350" algn="l"/>
                <a:tab pos="2238375" algn="l"/>
                <a:tab pos="2333625" algn="l"/>
                <a:tab pos="2514600" algn="l"/>
              </a:tabLst>
            </a:pPr>
            <a:r>
              <a:rPr lang="cs-CZ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pK</a:t>
            </a:r>
            <a:r>
              <a:rPr lang="cs-CZ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= přibližně 6,1 </a:t>
            </a:r>
            <a:endParaRPr lang="cs-CZ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4" name="Obrázek 13" descr="pH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8775" y="0"/>
            <a:ext cx="3705225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/>
          <a:lstStyle/>
          <a:p>
            <a:r>
              <a:rPr lang="en-US" b="1" dirty="0" smtClean="0"/>
              <a:t>[</a:t>
            </a:r>
            <a:r>
              <a:rPr lang="cs-CZ" b="1" dirty="0" smtClean="0"/>
              <a:t>HCO</a:t>
            </a:r>
            <a:r>
              <a:rPr lang="cs-CZ" b="1" baseline="-25000" dirty="0" smtClean="0"/>
              <a:t>3</a:t>
            </a:r>
            <a:r>
              <a:rPr lang="cs-CZ" b="1" baseline="30000" dirty="0" smtClean="0"/>
              <a:t>-</a:t>
            </a:r>
            <a:r>
              <a:rPr lang="cs-CZ" b="1" baseline="-25000" dirty="0" err="1" smtClean="0"/>
              <a:t>ac</a:t>
            </a:r>
            <a:r>
              <a:rPr lang="en-US" b="1" dirty="0" smtClean="0"/>
              <a:t>]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715040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Vypočítaný parametr z HH-rovnice  (</a:t>
            </a:r>
            <a:r>
              <a:rPr lang="cs-CZ" b="1" dirty="0" smtClean="0"/>
              <a:t>HCO</a:t>
            </a:r>
            <a:r>
              <a:rPr lang="cs-CZ" b="1" baseline="-25000" dirty="0" smtClean="0"/>
              <a:t>3</a:t>
            </a:r>
            <a:r>
              <a:rPr lang="cs-CZ" b="1" baseline="30000" dirty="0" smtClean="0"/>
              <a:t>-</a:t>
            </a:r>
            <a:r>
              <a:rPr lang="cs-CZ" b="1" baseline="-25000" dirty="0" err="1" smtClean="0"/>
              <a:t>ac</a:t>
            </a:r>
            <a:r>
              <a:rPr lang="cs-CZ" dirty="0" smtClean="0"/>
              <a:t>)</a:t>
            </a:r>
          </a:p>
          <a:p>
            <a:r>
              <a:rPr lang="cs-CZ" dirty="0" smtClean="0"/>
              <a:t>Stoupne-li pCO</a:t>
            </a:r>
            <a:r>
              <a:rPr lang="cs-CZ" baseline="-25000" dirty="0" smtClean="0"/>
              <a:t>2</a:t>
            </a:r>
            <a:r>
              <a:rPr lang="cs-CZ" dirty="0" smtClean="0"/>
              <a:t> (a tedy [H</a:t>
            </a:r>
            <a:r>
              <a:rPr lang="cs-CZ" baseline="-25000" dirty="0" smtClean="0"/>
              <a:t>2</a:t>
            </a:r>
            <a:r>
              <a:rPr lang="cs-CZ" dirty="0" smtClean="0"/>
              <a:t>CO</a:t>
            </a:r>
            <a:r>
              <a:rPr lang="cs-CZ" baseline="-25000" dirty="0" smtClean="0"/>
              <a:t>3</a:t>
            </a:r>
            <a:r>
              <a:rPr lang="cs-CZ" dirty="0" smtClean="0"/>
              <a:t>]), potom reakce H</a:t>
            </a:r>
            <a:r>
              <a:rPr lang="cs-CZ" baseline="-25000" dirty="0" smtClean="0"/>
              <a:t>2</a:t>
            </a:r>
            <a:r>
              <a:rPr lang="cs-CZ" dirty="0" smtClean="0"/>
              <a:t>CO</a:t>
            </a:r>
            <a:r>
              <a:rPr lang="cs-CZ" baseline="-25000" dirty="0" smtClean="0"/>
              <a:t>3</a:t>
            </a:r>
            <a:r>
              <a:rPr lang="cs-CZ" dirty="0" smtClean="0"/>
              <a:t> → H</a:t>
            </a:r>
            <a:r>
              <a:rPr lang="cs-CZ" baseline="30000" dirty="0" smtClean="0"/>
              <a:t>+</a:t>
            </a:r>
            <a:r>
              <a:rPr lang="cs-CZ" dirty="0" smtClean="0"/>
              <a:t> + HCO</a:t>
            </a:r>
            <a:r>
              <a:rPr lang="cs-CZ" baseline="-25000" dirty="0" smtClean="0"/>
              <a:t>3</a:t>
            </a:r>
            <a:r>
              <a:rPr lang="cs-CZ" baseline="30000" dirty="0" smtClean="0"/>
              <a:t>-</a:t>
            </a:r>
            <a:r>
              <a:rPr lang="cs-CZ" dirty="0" smtClean="0"/>
              <a:t> běží doprava a zvýší se hodnota [HCO</a:t>
            </a:r>
            <a:r>
              <a:rPr lang="cs-CZ" baseline="-25000" dirty="0" smtClean="0"/>
              <a:t>3</a:t>
            </a:r>
            <a:r>
              <a:rPr lang="cs-CZ" baseline="30000" dirty="0" smtClean="0"/>
              <a:t>-</a:t>
            </a:r>
            <a:r>
              <a:rPr lang="cs-CZ" dirty="0" smtClean="0"/>
              <a:t>]</a:t>
            </a:r>
          </a:p>
          <a:p>
            <a:endParaRPr lang="cs-CZ" dirty="0" smtClean="0"/>
          </a:p>
          <a:p>
            <a:r>
              <a:rPr lang="cs-CZ" dirty="0" smtClean="0"/>
              <a:t>HCO</a:t>
            </a:r>
            <a:r>
              <a:rPr lang="cs-CZ" baseline="-25000" dirty="0" smtClean="0"/>
              <a:t>3</a:t>
            </a:r>
            <a:r>
              <a:rPr lang="cs-CZ" baseline="30000" dirty="0" smtClean="0"/>
              <a:t>-</a:t>
            </a:r>
            <a:r>
              <a:rPr lang="cs-CZ" baseline="-25000" dirty="0" err="1" smtClean="0"/>
              <a:t>st</a:t>
            </a:r>
            <a:r>
              <a:rPr lang="cs-CZ" dirty="0" smtClean="0"/>
              <a:t> – definovaný jako funkce pH při pCO</a:t>
            </a:r>
            <a:r>
              <a:rPr lang="cs-CZ" baseline="-25000" dirty="0" smtClean="0"/>
              <a:t>2</a:t>
            </a:r>
            <a:r>
              <a:rPr lang="cs-CZ" dirty="0" smtClean="0"/>
              <a:t>=5.3 </a:t>
            </a:r>
            <a:r>
              <a:rPr lang="cs-CZ" dirty="0" err="1" smtClean="0"/>
              <a:t>kPa</a:t>
            </a:r>
            <a:r>
              <a:rPr lang="cs-CZ" dirty="0" smtClean="0"/>
              <a:t> (plně </a:t>
            </a:r>
            <a:r>
              <a:rPr lang="cs-CZ" dirty="0" err="1" smtClean="0"/>
              <a:t>oxyg.krev</a:t>
            </a:r>
            <a:r>
              <a:rPr lang="cs-CZ" dirty="0" smtClean="0"/>
              <a:t>)</a:t>
            </a:r>
          </a:p>
          <a:p>
            <a:endParaRPr lang="cs-CZ" dirty="0" smtClean="0"/>
          </a:p>
          <a:p>
            <a:r>
              <a:rPr lang="cs-CZ" dirty="0" smtClean="0"/>
              <a:t>Dnes obsoletní ukazatel</a:t>
            </a:r>
          </a:p>
          <a:p>
            <a:r>
              <a:rPr lang="cs-CZ" dirty="0" smtClean="0"/>
              <a:t>Jeho výpočet je ovšem nutný pro hodnocení </a:t>
            </a:r>
            <a:r>
              <a:rPr lang="cs-CZ" dirty="0" err="1" smtClean="0"/>
              <a:t>gamblegramu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96908"/>
          </a:xfrm>
        </p:spPr>
        <p:txBody>
          <a:bodyPr/>
          <a:lstStyle/>
          <a:p>
            <a:r>
              <a:rPr lang="cs-CZ" b="1" dirty="0" smtClean="0"/>
              <a:t>Base </a:t>
            </a:r>
            <a:r>
              <a:rPr lang="cs-CZ" b="1" dirty="0" err="1" smtClean="0"/>
              <a:t>Excess</a:t>
            </a:r>
            <a:r>
              <a:rPr lang="cs-CZ" b="1" dirty="0" smtClean="0"/>
              <a:t> (BE)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r>
              <a:rPr lang="cs-CZ" dirty="0" smtClean="0"/>
              <a:t> takové množství kyseliny (</a:t>
            </a:r>
            <a:r>
              <a:rPr lang="cs-CZ" dirty="0" err="1" smtClean="0"/>
              <a:t>mmol</a:t>
            </a:r>
            <a:r>
              <a:rPr lang="cs-CZ" dirty="0" smtClean="0"/>
              <a:t>/l), které je nutno přidat do vyš.tekutiny, aby se pH upravilo k hodnotě 7.4 (pCO</a:t>
            </a:r>
            <a:r>
              <a:rPr lang="cs-CZ" baseline="-25000" dirty="0" smtClean="0"/>
              <a:t>2</a:t>
            </a:r>
            <a:r>
              <a:rPr lang="cs-CZ" dirty="0" smtClean="0"/>
              <a:t>=5.33kPa, 37st)</a:t>
            </a:r>
          </a:p>
          <a:p>
            <a:pPr algn="ctr">
              <a:buNone/>
            </a:pPr>
            <a:endParaRPr lang="cs-CZ" sz="2400" dirty="0" smtClean="0"/>
          </a:p>
          <a:p>
            <a:pPr algn="ctr">
              <a:buNone/>
            </a:pPr>
            <a:r>
              <a:rPr lang="cs-CZ" sz="2400" dirty="0" smtClean="0"/>
              <a:t>BE</a:t>
            </a:r>
            <a:r>
              <a:rPr lang="cs-CZ" sz="2400" baseline="-25000" dirty="0" smtClean="0"/>
              <a:t>ECT</a:t>
            </a:r>
            <a:r>
              <a:rPr lang="cs-CZ" sz="2400" dirty="0" smtClean="0"/>
              <a:t> </a:t>
            </a:r>
            <a:r>
              <a:rPr lang="cs-CZ" sz="2400" dirty="0"/>
              <a:t>= </a:t>
            </a:r>
            <a:r>
              <a:rPr lang="en-US" sz="2400" dirty="0" smtClean="0"/>
              <a:t>[</a:t>
            </a:r>
            <a:r>
              <a:rPr lang="cs-CZ" sz="2400" dirty="0" smtClean="0"/>
              <a:t>HCO3</a:t>
            </a:r>
            <a:r>
              <a:rPr lang="cs-CZ" sz="2400" baseline="30000" dirty="0" smtClean="0"/>
              <a:t>-</a:t>
            </a:r>
            <a:r>
              <a:rPr lang="en-US" sz="2400" dirty="0" smtClean="0"/>
              <a:t>]</a:t>
            </a:r>
            <a:r>
              <a:rPr lang="cs-CZ" sz="2400" dirty="0" smtClean="0"/>
              <a:t> </a:t>
            </a:r>
            <a:r>
              <a:rPr lang="cs-CZ" sz="2400" dirty="0"/>
              <a:t>– </a:t>
            </a:r>
            <a:r>
              <a:rPr lang="cs-CZ" sz="2400" dirty="0" smtClean="0"/>
              <a:t>24,2) </a:t>
            </a:r>
            <a:r>
              <a:rPr lang="cs-CZ" sz="2400" dirty="0"/>
              <a:t>+ </a:t>
            </a:r>
            <a:r>
              <a:rPr lang="cs-CZ" sz="2400" dirty="0">
                <a:cs typeface="Arial" charset="0"/>
              </a:rPr>
              <a:t>(1 – 0,023 x </a:t>
            </a:r>
            <a:r>
              <a:rPr lang="cs-CZ" sz="2400" dirty="0" err="1" smtClean="0">
                <a:cs typeface="Arial" charset="0"/>
              </a:rPr>
              <a:t>Hb</a:t>
            </a:r>
            <a:r>
              <a:rPr lang="cs-CZ" sz="2400" dirty="0" smtClean="0">
                <a:cs typeface="Arial" charset="0"/>
              </a:rPr>
              <a:t>)</a:t>
            </a:r>
            <a:r>
              <a:rPr lang="cs-CZ" sz="2400" dirty="0" smtClean="0"/>
              <a:t> </a:t>
            </a:r>
            <a:r>
              <a:rPr lang="cs-CZ" sz="2400" dirty="0" smtClean="0">
                <a:cs typeface="Arial" charset="0"/>
              </a:rPr>
              <a:t>x </a:t>
            </a:r>
            <a:r>
              <a:rPr lang="en-US" sz="2400" dirty="0" smtClean="0">
                <a:cs typeface="Arial" charset="0"/>
              </a:rPr>
              <a:t>[</a:t>
            </a:r>
            <a:r>
              <a:rPr lang="cs-CZ" sz="2400" dirty="0">
                <a:cs typeface="Arial" charset="0"/>
              </a:rPr>
              <a:t>pH – 7,4</a:t>
            </a:r>
            <a:r>
              <a:rPr lang="en-US" sz="2400" dirty="0">
                <a:cs typeface="Arial" charset="0"/>
              </a:rPr>
              <a:t>]</a:t>
            </a:r>
            <a:r>
              <a:rPr lang="cs-CZ" sz="2400" dirty="0" smtClean="0">
                <a:cs typeface="Arial" charset="0"/>
              </a:rPr>
              <a:t>)</a:t>
            </a:r>
          </a:p>
          <a:p>
            <a:endParaRPr lang="cs-CZ" dirty="0" smtClean="0">
              <a:cs typeface="Arial" charset="0"/>
            </a:endParaRPr>
          </a:p>
          <a:p>
            <a:r>
              <a:rPr lang="cs-CZ" dirty="0" smtClean="0">
                <a:cs typeface="Arial" charset="0"/>
              </a:rPr>
              <a:t>je to hlavní ukazatel metabolické komponenty</a:t>
            </a:r>
          </a:p>
          <a:p>
            <a:r>
              <a:rPr lang="cs-CZ" dirty="0" smtClean="0">
                <a:cs typeface="Arial" charset="0"/>
              </a:rPr>
              <a:t>užívá se pro výpočet dávek korekčních roztoků</a:t>
            </a:r>
          </a:p>
          <a:p>
            <a:endParaRPr lang="cs-CZ" dirty="0" smtClean="0">
              <a:cs typeface="Arial" charset="0"/>
            </a:endParaRPr>
          </a:p>
          <a:p>
            <a:endParaRPr lang="cs-CZ" dirty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63"/>
          </a:xfrm>
        </p:spPr>
        <p:txBody>
          <a:bodyPr/>
          <a:lstStyle/>
          <a:p>
            <a:pPr eaLnBrk="1" hangingPunct="1"/>
            <a:r>
              <a:rPr lang="cs-CZ" b="1" smtClean="0"/>
              <a:t>Vnitřní prostředí</a:t>
            </a:r>
          </a:p>
        </p:txBody>
      </p:sp>
      <p:sp>
        <p:nvSpPr>
          <p:cNvPr id="6147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53403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cs-CZ" smtClean="0"/>
          </a:p>
          <a:p>
            <a:pPr eaLnBrk="1" hangingPunct="1">
              <a:buFont typeface="Arial" charset="0"/>
              <a:buNone/>
            </a:pPr>
            <a:r>
              <a:rPr lang="cs-CZ" smtClean="0"/>
              <a:t>Pod pojmem </a:t>
            </a:r>
            <a:r>
              <a:rPr lang="cs-CZ" b="1" smtClean="0"/>
              <a:t>vnitřní prostředí</a:t>
            </a:r>
            <a:r>
              <a:rPr lang="cs-CZ" smtClean="0"/>
              <a:t> chápeme extracelulární tekutinu (včetně jejího složení) omývající buňky v těle. </a:t>
            </a:r>
          </a:p>
          <a:p>
            <a:pPr eaLnBrk="1" hangingPunct="1">
              <a:buFont typeface="Arial" charset="0"/>
              <a:buNone/>
            </a:pPr>
            <a:endParaRPr lang="cs-CZ" smtClean="0"/>
          </a:p>
          <a:p>
            <a:pPr eaLnBrk="1" hangingPunct="1">
              <a:buFont typeface="Arial" charset="0"/>
              <a:buNone/>
            </a:pPr>
            <a:r>
              <a:rPr lang="cs-CZ" smtClean="0"/>
              <a:t>Pod pojmem </a:t>
            </a:r>
            <a:r>
              <a:rPr lang="cs-CZ" b="1" smtClean="0"/>
              <a:t>homeostáza</a:t>
            </a:r>
            <a:r>
              <a:rPr lang="cs-CZ" smtClean="0"/>
              <a:t> rozumíme stálost tohoto vnitřního prostředí, tedy stálost složení této extracelulární tekutiny.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/>
          <a:lstStyle/>
          <a:p>
            <a:r>
              <a:rPr lang="cs-CZ" b="1" dirty="0" smtClean="0"/>
              <a:t>Anion Gap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5429256" cy="5114948"/>
          </a:xfrm>
        </p:spPr>
        <p:txBody>
          <a:bodyPr>
            <a:normAutofit/>
          </a:bodyPr>
          <a:lstStyle/>
          <a:p>
            <a:r>
              <a:rPr lang="cs-CZ" b="1" dirty="0" smtClean="0"/>
              <a:t>AG</a:t>
            </a:r>
            <a:r>
              <a:rPr lang="cs-CZ" dirty="0" smtClean="0"/>
              <a:t>=</a:t>
            </a:r>
            <a:r>
              <a:rPr lang="en-US" dirty="0" smtClean="0"/>
              <a:t>[Na</a:t>
            </a:r>
            <a:r>
              <a:rPr lang="cs-CZ" baseline="30000" dirty="0" smtClean="0"/>
              <a:t>+</a:t>
            </a:r>
            <a:r>
              <a:rPr lang="en-US" dirty="0" smtClean="0"/>
              <a:t>]+[K</a:t>
            </a:r>
            <a:r>
              <a:rPr lang="cs-CZ" baseline="30000" dirty="0" smtClean="0"/>
              <a:t>+</a:t>
            </a:r>
            <a:r>
              <a:rPr lang="en-US" dirty="0" smtClean="0"/>
              <a:t>]-[</a:t>
            </a:r>
            <a:r>
              <a:rPr lang="en-US" dirty="0" err="1" smtClean="0"/>
              <a:t>Cl</a:t>
            </a:r>
            <a:r>
              <a:rPr lang="cs-CZ" baseline="30000" dirty="0" smtClean="0"/>
              <a:t>-</a:t>
            </a:r>
            <a:r>
              <a:rPr lang="en-US" dirty="0" smtClean="0"/>
              <a:t>]-[HCO</a:t>
            </a:r>
            <a:r>
              <a:rPr lang="cs-CZ" baseline="-25000" dirty="0" smtClean="0"/>
              <a:t>3</a:t>
            </a:r>
            <a:r>
              <a:rPr lang="cs-CZ" baseline="30000" dirty="0" smtClean="0"/>
              <a:t>-</a:t>
            </a:r>
            <a:r>
              <a:rPr lang="en-US" dirty="0" smtClean="0"/>
              <a:t>]</a:t>
            </a:r>
            <a:endParaRPr lang="cs-CZ" dirty="0" smtClean="0"/>
          </a:p>
          <a:p>
            <a:r>
              <a:rPr lang="cs-CZ" b="1" dirty="0" smtClean="0"/>
              <a:t>↑</a:t>
            </a:r>
            <a:r>
              <a:rPr lang="cs-CZ" dirty="0" smtClean="0"/>
              <a:t> - laktát, ketolátky, exogenní kyseliny</a:t>
            </a:r>
            <a:r>
              <a:rPr lang="en-US" dirty="0" smtClean="0"/>
              <a:t> </a:t>
            </a:r>
            <a:r>
              <a:rPr lang="cs-CZ" dirty="0" smtClean="0"/>
              <a:t>(salicyláty, k.šťavelová apod.)</a:t>
            </a:r>
          </a:p>
          <a:p>
            <a:r>
              <a:rPr lang="cs-CZ" dirty="0" smtClean="0"/>
              <a:t>při </a:t>
            </a:r>
            <a:r>
              <a:rPr lang="cs-CZ" dirty="0" err="1" smtClean="0"/>
              <a:t>hypoalbuminémii</a:t>
            </a:r>
            <a:r>
              <a:rPr lang="cs-CZ" dirty="0" smtClean="0"/>
              <a:t> mohou být zvýšené XA</a:t>
            </a:r>
            <a:r>
              <a:rPr lang="cs-CZ" baseline="30000" dirty="0" smtClean="0"/>
              <a:t>-</a:t>
            </a:r>
            <a:r>
              <a:rPr lang="cs-CZ" dirty="0" smtClean="0"/>
              <a:t> a </a:t>
            </a:r>
            <a:r>
              <a:rPr lang="cs-CZ" b="1" dirty="0" smtClean="0"/>
              <a:t>AG</a:t>
            </a:r>
            <a:r>
              <a:rPr lang="cs-CZ" dirty="0" smtClean="0"/>
              <a:t> </a:t>
            </a:r>
            <a:r>
              <a:rPr lang="cs-CZ" dirty="0" err="1" smtClean="0"/>
              <a:t>norm</a:t>
            </a:r>
            <a:r>
              <a:rPr lang="cs-CZ" dirty="0" smtClean="0"/>
              <a:t>.</a:t>
            </a:r>
          </a:p>
          <a:p>
            <a:endParaRPr lang="cs-CZ" dirty="0"/>
          </a:p>
          <a:p>
            <a:r>
              <a:rPr lang="cs-CZ" dirty="0" smtClean="0"/>
              <a:t>Norma: 14-18 </a:t>
            </a:r>
            <a:r>
              <a:rPr lang="cs-CZ" dirty="0" err="1" smtClean="0"/>
              <a:t>mmol</a:t>
            </a:r>
            <a:r>
              <a:rPr lang="cs-CZ" dirty="0" smtClean="0"/>
              <a:t>/l</a:t>
            </a:r>
          </a:p>
          <a:p>
            <a:r>
              <a:rPr lang="cs-CZ" b="1" dirty="0" err="1" smtClean="0"/>
              <a:t>AG</a:t>
            </a:r>
            <a:r>
              <a:rPr lang="cs-CZ" baseline="-25000" dirty="0" err="1" smtClean="0"/>
              <a:t>cor</a:t>
            </a:r>
            <a:r>
              <a:rPr lang="cs-CZ" dirty="0" smtClean="0"/>
              <a:t>= AG + 0.25x</a:t>
            </a:r>
            <a:r>
              <a:rPr lang="en-US" dirty="0" smtClean="0"/>
              <a:t>[</a:t>
            </a:r>
            <a:r>
              <a:rPr lang="cs-CZ" dirty="0" smtClean="0"/>
              <a:t>40-</a:t>
            </a:r>
            <a:r>
              <a:rPr lang="en-US" dirty="0" smtClean="0"/>
              <a:t>[Alb]]</a:t>
            </a:r>
            <a:endParaRPr lang="cs-CZ" dirty="0" smtClean="0"/>
          </a:p>
        </p:txBody>
      </p:sp>
      <p:pic>
        <p:nvPicPr>
          <p:cNvPr id="4" name="Obrázek 3" descr="pH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8775" y="928670"/>
            <a:ext cx="3705225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500042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>Nedostatky „klasického“ hodnocení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8579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cs-CZ" dirty="0" smtClean="0"/>
              <a:t>MAC/MAL se diagnostikuje podle 2 přístupů:</a:t>
            </a:r>
          </a:p>
          <a:p>
            <a:pPr lvl="1">
              <a:buFont typeface="Wingdings" pitchFamily="2" charset="2"/>
              <a:buChar char="§"/>
            </a:pPr>
            <a:r>
              <a:rPr lang="cs-CZ" b="1" dirty="0" smtClean="0"/>
              <a:t>∆</a:t>
            </a:r>
            <a:r>
              <a:rPr lang="en-US" b="1" dirty="0" smtClean="0"/>
              <a:t> [HCO</a:t>
            </a:r>
            <a:r>
              <a:rPr lang="cs-CZ" b="1" baseline="-25000" dirty="0" smtClean="0"/>
              <a:t>3</a:t>
            </a:r>
            <a:r>
              <a:rPr lang="cs-CZ" b="1" baseline="30000" dirty="0" smtClean="0"/>
              <a:t>-</a:t>
            </a:r>
            <a:r>
              <a:rPr lang="en-US" b="1" dirty="0" smtClean="0"/>
              <a:t>]</a:t>
            </a:r>
            <a:endParaRPr lang="cs-CZ" b="1" dirty="0" smtClean="0"/>
          </a:p>
          <a:p>
            <a:pPr lvl="1">
              <a:buFont typeface="Wingdings" pitchFamily="2" charset="2"/>
              <a:buChar char="§"/>
            </a:pPr>
            <a:r>
              <a:rPr lang="cs-CZ" b="1" dirty="0" smtClean="0"/>
              <a:t>∆BE</a:t>
            </a:r>
          </a:p>
          <a:p>
            <a:pPr>
              <a:buNone/>
            </a:pPr>
            <a:endParaRPr lang="cs-CZ" b="1" dirty="0" smtClean="0"/>
          </a:p>
          <a:p>
            <a:r>
              <a:rPr lang="cs-CZ" dirty="0" smtClean="0"/>
              <a:t>mohou probíhat souběžně </a:t>
            </a:r>
            <a:r>
              <a:rPr lang="cs-CZ" dirty="0" err="1" smtClean="0"/>
              <a:t>acidifikující</a:t>
            </a:r>
            <a:r>
              <a:rPr lang="cs-CZ" dirty="0" smtClean="0"/>
              <a:t> a alkalizující vlivy, jejichž efekt na </a:t>
            </a:r>
            <a:r>
              <a:rPr lang="en-US" dirty="0" smtClean="0"/>
              <a:t>[HCO</a:t>
            </a:r>
            <a:r>
              <a:rPr lang="cs-CZ" baseline="-25000" dirty="0" smtClean="0"/>
              <a:t>3</a:t>
            </a:r>
            <a:r>
              <a:rPr lang="cs-CZ" baseline="30000" dirty="0" smtClean="0"/>
              <a:t>-</a:t>
            </a:r>
            <a:r>
              <a:rPr lang="en-US" dirty="0" smtClean="0"/>
              <a:t>]</a:t>
            </a:r>
            <a:r>
              <a:rPr lang="cs-CZ" dirty="0" smtClean="0"/>
              <a:t> či BE se může vyrušit</a:t>
            </a:r>
          </a:p>
          <a:p>
            <a:r>
              <a:rPr lang="en-US" dirty="0" smtClean="0"/>
              <a:t>[HCO</a:t>
            </a:r>
            <a:r>
              <a:rPr lang="cs-CZ" baseline="-25000" dirty="0" smtClean="0"/>
              <a:t>3</a:t>
            </a:r>
            <a:r>
              <a:rPr lang="cs-CZ" baseline="30000" dirty="0" smtClean="0"/>
              <a:t>-</a:t>
            </a:r>
            <a:r>
              <a:rPr lang="en-US" dirty="0" smtClean="0"/>
              <a:t>]</a:t>
            </a:r>
            <a:r>
              <a:rPr lang="cs-CZ" dirty="0" smtClean="0"/>
              <a:t> či BE neposkytuje informaci o primární příčině metabolických poruch</a:t>
            </a:r>
          </a:p>
          <a:p>
            <a:r>
              <a:rPr lang="en-US" dirty="0" smtClean="0"/>
              <a:t>[HCO</a:t>
            </a:r>
            <a:r>
              <a:rPr lang="cs-CZ" baseline="-25000" dirty="0" smtClean="0"/>
              <a:t>3</a:t>
            </a:r>
            <a:r>
              <a:rPr lang="cs-CZ" baseline="30000" dirty="0" smtClean="0"/>
              <a:t>-</a:t>
            </a:r>
            <a:r>
              <a:rPr lang="en-US" dirty="0" smtClean="0"/>
              <a:t>]</a:t>
            </a:r>
            <a:r>
              <a:rPr lang="cs-CZ" dirty="0" smtClean="0"/>
              <a:t>, pH, BE jsou určovány proměnnými, které se mohou měnit nezávisle na sobě.</a:t>
            </a:r>
          </a:p>
          <a:p>
            <a:pPr>
              <a:buNone/>
            </a:pPr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 lvl="1">
              <a:buFont typeface="Wingdings" pitchFamily="2" charset="2"/>
              <a:buChar char="§"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2714620"/>
            <a:ext cx="8229600" cy="1143000"/>
          </a:xfrm>
        </p:spPr>
        <p:txBody>
          <a:bodyPr/>
          <a:lstStyle/>
          <a:p>
            <a:r>
              <a:rPr lang="cs-CZ" b="1" dirty="0" smtClean="0"/>
              <a:t>Stewart - Fencl</a:t>
            </a:r>
            <a:endParaRPr lang="cs-CZ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>Co determinuje pH ?</a:t>
            </a:r>
            <a:endParaRPr lang="cs-CZ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00108"/>
            <a:ext cx="850112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86256"/>
            <a:ext cx="8504237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Zástupný symbol pro obsah 4" descr="41FF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6929454" y="357166"/>
            <a:ext cx="2102774" cy="20002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42918"/>
          </a:xfrm>
        </p:spPr>
        <p:txBody>
          <a:bodyPr>
            <a:normAutofit/>
          </a:bodyPr>
          <a:lstStyle/>
          <a:p>
            <a:r>
              <a:rPr lang="cs-CZ" sz="2800" b="1" dirty="0" smtClean="0"/>
              <a:t>Stav ABR je určován třemi nezávislými veličinami</a:t>
            </a:r>
            <a:endParaRPr lang="cs-CZ" sz="2800" b="1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92500" lnSpcReduction="20000"/>
          </a:bodyPr>
          <a:lstStyle/>
          <a:p>
            <a:pPr>
              <a:tabLst>
                <a:tab pos="381000" algn="l"/>
              </a:tabLst>
            </a:pP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PCO</a:t>
            </a:r>
            <a:r>
              <a:rPr lang="cs-CZ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2</a:t>
            </a:r>
          </a:p>
          <a:p>
            <a:pPr>
              <a:lnSpc>
                <a:spcPct val="40000"/>
              </a:lnSpc>
              <a:buNone/>
              <a:tabLst>
                <a:tab pos="381000" algn="l"/>
              </a:tabLst>
            </a:pP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 </a:t>
            </a:r>
          </a:p>
          <a:p>
            <a:pPr>
              <a:lnSpc>
                <a:spcPct val="120000"/>
              </a:lnSpc>
              <a:tabLst>
                <a:tab pos="381000" algn="l"/>
              </a:tabLst>
            </a:pP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Diference silných iont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ů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(SID).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Je to diference mezi sumou všech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silných (pln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ě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disociovaných, chemicky nereagujících) kation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ů 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(Na</a:t>
            </a:r>
            <a:r>
              <a:rPr lang="cs-CZ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+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, K</a:t>
            </a:r>
            <a:r>
              <a:rPr lang="cs-CZ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+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, Ca</a:t>
            </a:r>
            <a:r>
              <a:rPr lang="cs-CZ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2+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, Mg</a:t>
            </a:r>
            <a:r>
              <a:rPr lang="cs-CZ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2+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) a všemi silnými aniony (Cl</a:t>
            </a:r>
            <a:r>
              <a:rPr lang="cs-CZ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-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a další silné aniony)</a:t>
            </a:r>
            <a:endParaRPr lang="cs-CZ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60000"/>
              </a:lnSpc>
              <a:tabLst>
                <a:tab pos="381000" algn="l"/>
              </a:tabLst>
            </a:pPr>
            <a:endParaRPr lang="cs-CZ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20000"/>
              </a:lnSpc>
              <a:tabLst>
                <a:tab pos="381000" algn="l"/>
              </a:tabLst>
            </a:pP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Koncentrace net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ě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kavých slabých kyselin (</a:t>
            </a:r>
            <a:r>
              <a:rPr lang="cs-CZ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A</a:t>
            </a:r>
            <a:r>
              <a:rPr lang="cs-CZ" b="1" baseline="-25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tot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),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suma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látkových koncentrací negativních náboj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ů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albuminu a anorganického fosforu.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cs-CZ" b="1" dirty="0" err="1" smtClean="0"/>
              <a:t>Strong</a:t>
            </a:r>
            <a:r>
              <a:rPr lang="cs-CZ" b="1" dirty="0" smtClean="0"/>
              <a:t> Ion </a:t>
            </a:r>
            <a:r>
              <a:rPr lang="cs-CZ" b="1" dirty="0" err="1" smtClean="0"/>
              <a:t>Difference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sz="2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SID</a:t>
            </a:r>
            <a:r>
              <a:rPr lang="cs-CZ" sz="2000" baseline="-25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ef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= [Na</a:t>
            </a:r>
            <a:r>
              <a:rPr lang="cs-CZ" sz="20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+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] + [K</a:t>
            </a:r>
            <a:r>
              <a:rPr lang="cs-CZ" sz="20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+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] + [Ca</a:t>
            </a:r>
            <a:r>
              <a:rPr lang="cs-CZ" sz="20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2+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] + [Mg</a:t>
            </a:r>
            <a:r>
              <a:rPr lang="cs-CZ" sz="20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2+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] – ([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I</a:t>
            </a:r>
            <a:r>
              <a:rPr lang="cs-CZ" sz="20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] + [XA</a:t>
            </a:r>
            <a:r>
              <a:rPr lang="cs-CZ" sz="20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-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])</a:t>
            </a:r>
          </a:p>
          <a:p>
            <a:r>
              <a:rPr lang="cs-CZ" sz="2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SID</a:t>
            </a:r>
            <a:r>
              <a:rPr lang="cs-CZ" sz="2000" baseline="-25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ef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= [HCO</a:t>
            </a:r>
            <a:r>
              <a:rPr lang="cs-CZ" sz="2000" baseline="-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3</a:t>
            </a:r>
            <a:r>
              <a:rPr lang="cs-CZ" sz="20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-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] + [</a:t>
            </a:r>
            <a:r>
              <a:rPr lang="cs-CZ" sz="2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Alb</a:t>
            </a:r>
            <a:r>
              <a:rPr lang="cs-CZ" sz="2000" baseline="30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x</a:t>
            </a:r>
            <a:r>
              <a:rPr lang="cs-CZ" sz="20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-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]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+ [</a:t>
            </a:r>
            <a:r>
              <a:rPr lang="cs-CZ" sz="2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Pi</a:t>
            </a:r>
            <a:r>
              <a:rPr lang="cs-CZ" sz="2000" baseline="30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y</a:t>
            </a:r>
            <a:r>
              <a:rPr lang="cs-CZ" sz="20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-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]</a:t>
            </a:r>
            <a:endParaRPr lang="cs-CZ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cs-CZ" sz="2000" dirty="0" err="1" smtClean="0"/>
              <a:t>SID</a:t>
            </a:r>
            <a:r>
              <a:rPr lang="cs-CZ" sz="2000" baseline="-25000" dirty="0" err="1" smtClean="0"/>
              <a:t>ef</a:t>
            </a:r>
            <a:r>
              <a:rPr lang="cs-CZ" sz="2000" dirty="0" smtClean="0"/>
              <a:t> ~[HCO</a:t>
            </a:r>
            <a:r>
              <a:rPr lang="cs-CZ" sz="2000" baseline="-25000" dirty="0" smtClean="0"/>
              <a:t>3</a:t>
            </a:r>
            <a:r>
              <a:rPr lang="cs-CZ" sz="2000" dirty="0" smtClean="0"/>
              <a:t>-] + 0,28[Alb] + 1,8[</a:t>
            </a:r>
            <a:r>
              <a:rPr lang="cs-CZ" sz="2000" dirty="0" err="1" smtClean="0"/>
              <a:t>Pi</a:t>
            </a:r>
            <a:r>
              <a:rPr lang="cs-CZ" sz="2000" dirty="0" smtClean="0"/>
              <a:t>] </a:t>
            </a:r>
          </a:p>
          <a:p>
            <a:endParaRPr lang="cs-CZ" sz="2000" dirty="0" smtClean="0"/>
          </a:p>
          <a:p>
            <a:r>
              <a:rPr lang="cs-CZ" sz="2000" dirty="0" err="1" smtClean="0"/>
              <a:t>SID</a:t>
            </a:r>
            <a:r>
              <a:rPr lang="cs-CZ" sz="2000" baseline="-25000" dirty="0" err="1" smtClean="0"/>
              <a:t>app</a:t>
            </a:r>
            <a:r>
              <a:rPr lang="cs-CZ" sz="2000" dirty="0" smtClean="0"/>
              <a:t>= 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[Na</a:t>
            </a:r>
            <a:r>
              <a:rPr lang="cs-CZ" sz="20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+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] + [K</a:t>
            </a:r>
            <a:r>
              <a:rPr lang="cs-CZ" sz="20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+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] + [Ca</a:t>
            </a:r>
            <a:r>
              <a:rPr lang="cs-CZ" sz="20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2+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] + [Mg</a:t>
            </a:r>
            <a:r>
              <a:rPr lang="cs-CZ" sz="20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2+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] – [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I</a:t>
            </a:r>
            <a:r>
              <a:rPr lang="cs-CZ" sz="20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] </a:t>
            </a:r>
          </a:p>
          <a:p>
            <a:r>
              <a:rPr lang="cs-CZ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SIG = </a:t>
            </a:r>
            <a:r>
              <a:rPr lang="cs-CZ" sz="2000" dirty="0" err="1" smtClean="0"/>
              <a:t>SID</a:t>
            </a:r>
            <a:r>
              <a:rPr lang="cs-CZ" sz="2000" baseline="-25000" dirty="0" err="1" smtClean="0"/>
              <a:t>app</a:t>
            </a:r>
            <a:r>
              <a:rPr lang="cs-CZ" sz="2000" dirty="0" smtClean="0"/>
              <a:t> – </a:t>
            </a:r>
            <a:r>
              <a:rPr lang="cs-CZ" sz="2000" dirty="0" err="1" smtClean="0"/>
              <a:t>SID</a:t>
            </a:r>
            <a:r>
              <a:rPr lang="cs-CZ" sz="2000" baseline="-25000" dirty="0" err="1" smtClean="0"/>
              <a:t>ef</a:t>
            </a:r>
            <a:r>
              <a:rPr lang="cs-CZ" sz="2000" dirty="0" smtClean="0"/>
              <a:t>   norma: 6-10 </a:t>
            </a:r>
            <a:r>
              <a:rPr lang="cs-CZ" sz="2000" dirty="0" err="1" smtClean="0"/>
              <a:t>mmol</a:t>
            </a:r>
            <a:r>
              <a:rPr lang="cs-CZ" sz="2000" dirty="0" smtClean="0"/>
              <a:t>/l</a:t>
            </a:r>
          </a:p>
          <a:p>
            <a:endParaRPr lang="cs-CZ" sz="2000" dirty="0" smtClean="0"/>
          </a:p>
          <a:p>
            <a:endParaRPr lang="cs-CZ" sz="2000" dirty="0" smtClean="0"/>
          </a:p>
          <a:p>
            <a:r>
              <a:rPr lang="cs-CZ" sz="2000" dirty="0" smtClean="0"/>
              <a:t>Základní ukazatel </a:t>
            </a:r>
            <a:r>
              <a:rPr lang="cs-CZ" sz="2000" b="1" dirty="0" smtClean="0"/>
              <a:t>metabolické</a:t>
            </a:r>
            <a:r>
              <a:rPr lang="cs-CZ" sz="2000" dirty="0" smtClean="0"/>
              <a:t> komponenty ABR</a:t>
            </a:r>
          </a:p>
          <a:p>
            <a:r>
              <a:rPr lang="cs-CZ" sz="2000" dirty="0" smtClean="0"/>
              <a:t>Referenční rozmezí: 37-41 </a:t>
            </a:r>
            <a:r>
              <a:rPr lang="cs-CZ" sz="2000" dirty="0" err="1" smtClean="0"/>
              <a:t>mmol</a:t>
            </a:r>
            <a:r>
              <a:rPr lang="cs-CZ" sz="2000" dirty="0" smtClean="0"/>
              <a:t>/l</a:t>
            </a:r>
          </a:p>
          <a:p>
            <a:endParaRPr lang="cs-CZ" sz="2000" dirty="0" smtClean="0"/>
          </a:p>
          <a:p>
            <a:r>
              <a:rPr lang="cs-CZ" sz="2000" dirty="0" smtClean="0"/>
              <a:t>↑ - Alkalóza</a:t>
            </a:r>
          </a:p>
          <a:p>
            <a:r>
              <a:rPr lang="cs-CZ" sz="2000" dirty="0" smtClean="0"/>
              <a:t>↓ - Acidóza</a:t>
            </a:r>
            <a:endParaRPr lang="cs-CZ" sz="2000" dirty="0"/>
          </a:p>
        </p:txBody>
      </p:sp>
      <p:pic>
        <p:nvPicPr>
          <p:cNvPr id="4" name="Obrázek 3" descr="pH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512" y="714356"/>
            <a:ext cx="2915488" cy="2214578"/>
          </a:xfrm>
          <a:prstGeom prst="rect">
            <a:avLst/>
          </a:prstGeom>
        </p:spPr>
      </p:pic>
      <p:pic>
        <p:nvPicPr>
          <p:cNvPr id="5" name="Obrázek 4" descr="41FF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15074" y="3857628"/>
            <a:ext cx="2928926" cy="227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Koncentrace net</a:t>
            </a:r>
            <a:r>
              <a:rPr lang="cs-CZ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ě</a:t>
            </a:r>
            <a:r>
              <a:rPr lang="cs-CZ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kavých slabých kyselin (</a:t>
            </a:r>
            <a:r>
              <a:rPr lang="cs-CZ" sz="32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A</a:t>
            </a:r>
            <a:r>
              <a:rPr lang="cs-CZ" sz="3200" b="1" baseline="-25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tot</a:t>
            </a:r>
            <a:r>
              <a:rPr lang="cs-CZ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)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715040"/>
          </a:xfrm>
        </p:spPr>
        <p:txBody>
          <a:bodyPr>
            <a:normAutofit/>
          </a:bodyPr>
          <a:lstStyle/>
          <a:p>
            <a:r>
              <a:rPr lang="cs-CZ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A</a:t>
            </a:r>
            <a:r>
              <a:rPr lang="cs-CZ" sz="2400" baseline="-25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tot</a:t>
            </a:r>
            <a:r>
              <a:rPr lang="cs-CZ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cs-CZ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= </a:t>
            </a:r>
            <a:r>
              <a:rPr lang="de-DE" sz="2400" dirty="0" smtClean="0"/>
              <a:t>[</a:t>
            </a:r>
            <a:r>
              <a:rPr lang="cs-CZ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Alb</a:t>
            </a:r>
            <a:r>
              <a:rPr lang="cs-CZ" sz="2400" baseline="30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x</a:t>
            </a:r>
            <a:r>
              <a:rPr lang="cs-CZ" sz="24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-</a:t>
            </a:r>
            <a:r>
              <a:rPr lang="de-DE" sz="2400" dirty="0" smtClean="0"/>
              <a:t>] </a:t>
            </a:r>
            <a:r>
              <a:rPr lang="cs-CZ" sz="2400" dirty="0" smtClean="0"/>
              <a:t>+ [</a:t>
            </a:r>
            <a:r>
              <a:rPr lang="cs-CZ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Pi</a:t>
            </a:r>
            <a:r>
              <a:rPr lang="cs-CZ" sz="2400" baseline="30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y</a:t>
            </a:r>
            <a:r>
              <a:rPr lang="cs-CZ" sz="24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-</a:t>
            </a:r>
            <a:r>
              <a:rPr lang="cs-CZ" sz="2400" dirty="0" smtClean="0"/>
              <a:t>] </a:t>
            </a:r>
          </a:p>
          <a:p>
            <a:endParaRPr lang="cs-CZ" sz="2400" dirty="0" smtClean="0"/>
          </a:p>
          <a:p>
            <a:r>
              <a:rPr lang="de-DE" sz="2400" dirty="0" smtClean="0"/>
              <a:t>[</a:t>
            </a:r>
            <a:r>
              <a:rPr lang="cs-CZ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Alb</a:t>
            </a:r>
            <a:r>
              <a:rPr lang="cs-CZ" sz="2400" baseline="30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x</a:t>
            </a:r>
            <a:r>
              <a:rPr lang="cs-CZ" sz="24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-</a:t>
            </a:r>
            <a:r>
              <a:rPr lang="de-DE" sz="2400" dirty="0" smtClean="0"/>
              <a:t>] = [Alb] x (0,</a:t>
            </a:r>
            <a:r>
              <a:rPr lang="cs-CZ" sz="2400" dirty="0" smtClean="0"/>
              <a:t>148</a:t>
            </a:r>
            <a:r>
              <a:rPr lang="de-DE" sz="2400" dirty="0" smtClean="0"/>
              <a:t> x pH – 0,</a:t>
            </a:r>
            <a:r>
              <a:rPr lang="cs-CZ" sz="2400" dirty="0" smtClean="0"/>
              <a:t>818</a:t>
            </a:r>
            <a:r>
              <a:rPr lang="de-DE" sz="2400" dirty="0" smtClean="0"/>
              <a:t>)</a:t>
            </a:r>
            <a:r>
              <a:rPr lang="cs-CZ" sz="2400" dirty="0" smtClean="0"/>
              <a:t>     ~  11.2 </a:t>
            </a:r>
            <a:r>
              <a:rPr lang="cs-CZ" sz="2400" dirty="0" err="1" smtClean="0"/>
              <a:t>mmol</a:t>
            </a:r>
            <a:r>
              <a:rPr lang="cs-CZ" sz="2400" dirty="0" smtClean="0"/>
              <a:t>/l</a:t>
            </a:r>
          </a:p>
          <a:p>
            <a:pPr>
              <a:buNone/>
            </a:pPr>
            <a:r>
              <a:rPr lang="cs-CZ" sz="2400" dirty="0" smtClean="0"/>
              <a:t>                              kvantifikace podílu MAL při </a:t>
            </a:r>
            <a:r>
              <a:rPr lang="cs-CZ" sz="2400" dirty="0" err="1" smtClean="0"/>
              <a:t>hypoalbuminemii</a:t>
            </a:r>
            <a:endParaRPr lang="cs-CZ" sz="2400" dirty="0" smtClean="0"/>
          </a:p>
          <a:p>
            <a:endParaRPr lang="cs-CZ" sz="2400" dirty="0" smtClean="0"/>
          </a:p>
          <a:p>
            <a:r>
              <a:rPr lang="cs-CZ" sz="2400" dirty="0" smtClean="0"/>
              <a:t>[</a:t>
            </a:r>
            <a:r>
              <a:rPr lang="cs-CZ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Pi</a:t>
            </a:r>
            <a:r>
              <a:rPr lang="cs-CZ" sz="2400" baseline="30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y</a:t>
            </a:r>
            <a:r>
              <a:rPr lang="cs-CZ" sz="2400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-</a:t>
            </a:r>
            <a:r>
              <a:rPr lang="cs-CZ" sz="2400" dirty="0" smtClean="0"/>
              <a:t>] = [</a:t>
            </a:r>
            <a:r>
              <a:rPr lang="cs-CZ" sz="2400" dirty="0" err="1" smtClean="0"/>
              <a:t>P</a:t>
            </a:r>
            <a:r>
              <a:rPr lang="cs-CZ" sz="2400" baseline="-25000" dirty="0" err="1" smtClean="0"/>
              <a:t>i</a:t>
            </a:r>
            <a:r>
              <a:rPr lang="cs-CZ" sz="2400" dirty="0" smtClean="0"/>
              <a:t>] x (0,309 x pH – 0,469)           ~  1.8 </a:t>
            </a:r>
            <a:r>
              <a:rPr lang="cs-CZ" sz="2400" dirty="0" err="1" smtClean="0"/>
              <a:t>mmol</a:t>
            </a:r>
            <a:r>
              <a:rPr lang="cs-CZ" sz="2400" dirty="0" smtClean="0"/>
              <a:t>/l</a:t>
            </a:r>
          </a:p>
          <a:p>
            <a:pPr>
              <a:buNone/>
            </a:pPr>
            <a:r>
              <a:rPr lang="cs-CZ" sz="2400" dirty="0" smtClean="0"/>
              <a:t>                              kvantifikace podílu MAC u </a:t>
            </a:r>
            <a:r>
              <a:rPr lang="cs-CZ" sz="2400" dirty="0" err="1" smtClean="0"/>
              <a:t>hyperfosfatémie</a:t>
            </a:r>
            <a:endParaRPr lang="cs-CZ" sz="2400" dirty="0" smtClean="0"/>
          </a:p>
          <a:p>
            <a:pPr>
              <a:buNone/>
            </a:pPr>
            <a:endParaRPr lang="cs-CZ" sz="2400" dirty="0"/>
          </a:p>
        </p:txBody>
      </p:sp>
      <p:pic>
        <p:nvPicPr>
          <p:cNvPr id="4" name="Obrázek 3" descr="41FF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2100" y="4080847"/>
            <a:ext cx="3571900" cy="2777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571480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>Korekce na </a:t>
            </a:r>
            <a:r>
              <a:rPr lang="cs-CZ" b="1" dirty="0" err="1" smtClean="0"/>
              <a:t>cNA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r>
              <a:rPr lang="cs-CZ" sz="3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při aktuální </a:t>
            </a:r>
            <a:r>
              <a:rPr lang="cs-CZ" sz="300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dysbalanci</a:t>
            </a:r>
            <a:r>
              <a:rPr lang="cs-CZ" sz="3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cs-CZ" sz="300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natrémie</a:t>
            </a:r>
            <a:r>
              <a:rPr lang="cs-CZ" sz="3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je hodnota chloridů změněna více nebo méně, než odpovídá </a:t>
            </a:r>
            <a:r>
              <a:rPr lang="cs-CZ" sz="300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zm</a:t>
            </a:r>
            <a:r>
              <a:rPr lang="en-US" sz="3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ě</a:t>
            </a:r>
            <a:r>
              <a:rPr lang="cs-CZ" sz="3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ně </a:t>
            </a:r>
            <a:r>
              <a:rPr lang="cs-CZ" sz="300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natrémie</a:t>
            </a:r>
            <a:r>
              <a:rPr lang="cs-CZ" sz="3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?</a:t>
            </a:r>
            <a:endParaRPr lang="cs-CZ" sz="3000" b="1" dirty="0" smtClean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  <a:sym typeface="Symbol" pitchFamily="18" charset="2"/>
            </a:endParaRPr>
          </a:p>
          <a:p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  <a:sym typeface="Symbol" pitchFamily="18" charset="2"/>
              </a:rPr>
              <a:t>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Cl</a:t>
            </a:r>
            <a:r>
              <a:rPr lang="cs-CZ" b="1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-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  <a:sym typeface="Symbol" pitchFamily="18" charset="2"/>
              </a:rPr>
              <a:t></a:t>
            </a:r>
            <a:r>
              <a:rPr lang="cs-CZ" b="1" baseline="-30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korig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= 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  <a:sym typeface="Symbol" pitchFamily="18" charset="2"/>
              </a:rPr>
              <a:t>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Cl</a:t>
            </a:r>
            <a:r>
              <a:rPr lang="cs-CZ" b="1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-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  <a:sym typeface="Symbol" pitchFamily="18" charset="2"/>
              </a:rPr>
              <a:t></a:t>
            </a:r>
            <a:r>
              <a:rPr lang="cs-CZ" b="1" baseline="-30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zjišť</a:t>
            </a:r>
            <a:r>
              <a:rPr lang="cs-CZ" b="1" baseline="-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 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x  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  <a:sym typeface="Symbol" pitchFamily="18" charset="2"/>
              </a:rPr>
              <a:t>140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/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  <a:sym typeface="Symbol" pitchFamily="18" charset="2"/>
              </a:rPr>
              <a:t>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Na</a:t>
            </a:r>
            <a:r>
              <a:rPr lang="cs-CZ" b="1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+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  <a:sym typeface="Symbol" pitchFamily="18" charset="2"/>
              </a:rPr>
              <a:t></a:t>
            </a:r>
            <a:r>
              <a:rPr lang="cs-CZ" b="1" baseline="-30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zjišť</a:t>
            </a:r>
            <a:endParaRPr lang="cs-CZ" b="1" baseline="-30000" dirty="0" smtClean="0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endParaRPr lang="cs-CZ" b="1" baseline="-30000" dirty="0" smtClean="0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Norma: 102-105 </a:t>
            </a:r>
            <a:r>
              <a:rPr lang="cs-CZ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mmol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/l</a:t>
            </a:r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  <a:sym typeface="Symbol" pitchFamily="18" charset="2"/>
              </a:rPr>
              <a:t>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  <a:sym typeface="Symbol" pitchFamily="18" charset="2"/>
              </a:rPr>
              <a:t>XA</a:t>
            </a:r>
            <a:r>
              <a:rPr lang="cs-CZ" b="1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-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  <a:sym typeface="Symbol" pitchFamily="18" charset="2"/>
              </a:rPr>
              <a:t></a:t>
            </a:r>
            <a:r>
              <a:rPr lang="cs-CZ" b="1" baseline="-30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korig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= 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  <a:sym typeface="Symbol" pitchFamily="18" charset="2"/>
              </a:rPr>
              <a:t>XA</a:t>
            </a:r>
            <a:r>
              <a:rPr lang="cs-CZ" b="1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-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  <a:sym typeface="Symbol" pitchFamily="18" charset="2"/>
              </a:rPr>
              <a:t></a:t>
            </a:r>
            <a:r>
              <a:rPr lang="cs-CZ" b="1" baseline="-30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zjišť</a:t>
            </a:r>
            <a:r>
              <a:rPr lang="cs-CZ" b="1" baseline="-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 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x  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  <a:sym typeface="Symbol" pitchFamily="18" charset="2"/>
              </a:rPr>
              <a:t>140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/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  <a:sym typeface="Symbol" pitchFamily="18" charset="2"/>
              </a:rPr>
              <a:t>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Na</a:t>
            </a:r>
            <a:r>
              <a:rPr lang="cs-CZ" b="1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+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  <a:sym typeface="Symbol" pitchFamily="18" charset="2"/>
              </a:rPr>
              <a:t></a:t>
            </a:r>
            <a:r>
              <a:rPr lang="cs-CZ" b="1" baseline="-30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zjišť</a:t>
            </a:r>
            <a:endParaRPr lang="cs-CZ" b="1" baseline="-30000" dirty="0" smtClean="0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Norma: 6-10 </a:t>
            </a:r>
            <a:r>
              <a:rPr lang="cs-CZ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mmol</a:t>
            </a:r>
            <a:r>
              <a:rPr lang="cs-CZ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/l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0034" y="1000108"/>
          <a:ext cx="8153400" cy="4441825"/>
        </p:xfrm>
        <a:graphic>
          <a:graphicData uri="http://schemas.openxmlformats.org/presentationml/2006/ole">
            <p:oleObj spid="_x0000_s2050" name="Fotografie" r:id="rId3" imgW="18142857" imgH="9888330" progId="">
              <p:embed/>
            </p:oleObj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3571868" y="5429264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Cl</a:t>
            </a:r>
            <a:r>
              <a:rPr lang="cs-CZ" baseline="30000" dirty="0" smtClean="0"/>
              <a:t>-</a:t>
            </a:r>
            <a:r>
              <a:rPr lang="cs-CZ" dirty="0" smtClean="0"/>
              <a:t> změřený (</a:t>
            </a:r>
            <a:r>
              <a:rPr lang="cs-CZ" dirty="0" err="1" smtClean="0"/>
              <a:t>mmol</a:t>
            </a:r>
            <a:r>
              <a:rPr lang="cs-CZ" dirty="0" smtClean="0"/>
              <a:t>/l)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 rot="16200000">
            <a:off x="-1105594" y="2605769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Na</a:t>
            </a:r>
            <a:r>
              <a:rPr lang="cs-CZ" baseline="30000" dirty="0" smtClean="0"/>
              <a:t>+</a:t>
            </a:r>
            <a:r>
              <a:rPr lang="cs-CZ" dirty="0" smtClean="0"/>
              <a:t> změřený (</a:t>
            </a:r>
            <a:r>
              <a:rPr lang="cs-CZ" dirty="0" err="1" smtClean="0"/>
              <a:t>mmol</a:t>
            </a:r>
            <a:r>
              <a:rPr lang="cs-CZ" dirty="0" smtClean="0"/>
              <a:t>/l)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/>
          <a:lstStyle/>
          <a:p>
            <a:r>
              <a:rPr lang="cs-CZ" b="1" dirty="0" smtClean="0"/>
              <a:t>Klasifikace poruch podle Fencla</a:t>
            </a:r>
            <a:endParaRPr lang="cs-CZ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6838" y="1743075"/>
            <a:ext cx="6408737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cs-CZ" b="1" smtClean="0"/>
              <a:t>Vnitřní prostředí </a:t>
            </a:r>
          </a:p>
        </p:txBody>
      </p:sp>
      <p:sp>
        <p:nvSpPr>
          <p:cNvPr id="1024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14438"/>
            <a:ext cx="8229600" cy="49117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cs-CZ" dirty="0" smtClean="0"/>
              <a:t>Posuzovat stálost vnitřní prostředí lze z několika hledisek:</a:t>
            </a:r>
          </a:p>
          <a:p>
            <a:pPr lvl="1" eaLnBrk="1" hangingPunct="1">
              <a:buFont typeface="Arial" charset="0"/>
              <a:buNone/>
            </a:pPr>
            <a:endParaRPr lang="cs-CZ" b="1" dirty="0" smtClean="0">
              <a:solidFill>
                <a:srgbClr val="FF0000"/>
              </a:solidFill>
            </a:endParaRPr>
          </a:p>
          <a:p>
            <a:pPr lvl="1" eaLnBrk="1" hangingPunct="1">
              <a:buFont typeface="Wingdings" pitchFamily="2" charset="2"/>
              <a:buChar char="è"/>
            </a:pPr>
            <a:r>
              <a:rPr lang="cs-CZ" b="1" dirty="0" err="1" smtClean="0">
                <a:solidFill>
                  <a:srgbClr val="FF0000"/>
                </a:solidFill>
              </a:rPr>
              <a:t>izohydrie</a:t>
            </a:r>
            <a:r>
              <a:rPr lang="cs-CZ" b="1" dirty="0" smtClean="0"/>
              <a:t> 	</a:t>
            </a:r>
            <a:r>
              <a:rPr lang="cs-CZ" dirty="0" smtClean="0"/>
              <a:t>(= optimální koncentrace pH)</a:t>
            </a:r>
          </a:p>
          <a:p>
            <a:pPr lvl="1" eaLnBrk="1" hangingPunct="1">
              <a:buFont typeface="Wingdings" pitchFamily="2" charset="2"/>
              <a:buChar char="è"/>
            </a:pPr>
            <a:r>
              <a:rPr lang="cs-CZ" b="1" dirty="0" err="1" smtClean="0">
                <a:solidFill>
                  <a:srgbClr val="FF0000"/>
                </a:solidFill>
              </a:rPr>
              <a:t>izoionie</a:t>
            </a:r>
            <a:r>
              <a:rPr lang="cs-CZ" dirty="0" smtClean="0"/>
              <a:t> 	(= </a:t>
            </a:r>
            <a:r>
              <a:rPr lang="cs-CZ" dirty="0" err="1" smtClean="0"/>
              <a:t>elektroneutralita</a:t>
            </a:r>
            <a:r>
              <a:rPr lang="cs-CZ" dirty="0" smtClean="0"/>
              <a:t>)</a:t>
            </a:r>
          </a:p>
          <a:p>
            <a:pPr lvl="1" eaLnBrk="1" hangingPunct="1">
              <a:buFont typeface="Wingdings" pitchFamily="2" charset="2"/>
              <a:buChar char="è"/>
            </a:pPr>
            <a:r>
              <a:rPr lang="cs-CZ" b="1" dirty="0" smtClean="0">
                <a:solidFill>
                  <a:srgbClr val="FF0000"/>
                </a:solidFill>
              </a:rPr>
              <a:t>objem a </a:t>
            </a:r>
            <a:r>
              <a:rPr lang="cs-CZ" b="1" dirty="0" err="1" smtClean="0">
                <a:solidFill>
                  <a:srgbClr val="FF0000"/>
                </a:solidFill>
              </a:rPr>
              <a:t>izoosmolalita</a:t>
            </a:r>
            <a:r>
              <a:rPr lang="cs-CZ" b="1" dirty="0" smtClean="0">
                <a:solidFill>
                  <a:srgbClr val="FF0000"/>
                </a:solidFill>
              </a:rPr>
              <a:t> </a:t>
            </a:r>
          </a:p>
          <a:p>
            <a:pPr lvl="1" eaLnBrk="1" hangingPunct="1">
              <a:buFont typeface="Arial" charset="0"/>
              <a:buNone/>
            </a:pPr>
            <a:r>
              <a:rPr lang="cs-CZ" b="1" dirty="0" smtClean="0">
                <a:solidFill>
                  <a:srgbClr val="FF0000"/>
                </a:solidFill>
              </a:rPr>
              <a:t>				</a:t>
            </a:r>
            <a:endParaRPr lang="cs-CZ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/>
          <a:lstStyle/>
          <a:p>
            <a:r>
              <a:rPr lang="cs-CZ" dirty="0" smtClean="0"/>
              <a:t>Pacient – 74 let, resekce RS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00109"/>
            <a:ext cx="2757478" cy="242889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tabLst>
                <a:tab pos="952500" algn="l"/>
                <a:tab pos="1905000" algn="l"/>
                <a:tab pos="4948238" algn="l"/>
                <a:tab pos="6005513" algn="l"/>
              </a:tabLst>
            </a:pPr>
            <a:r>
              <a:rPr lang="cs-CZ" sz="2000" dirty="0" smtClean="0"/>
              <a:t>ABR:</a:t>
            </a:r>
          </a:p>
          <a:p>
            <a:pPr lvl="1">
              <a:lnSpc>
                <a:spcPct val="110000"/>
              </a:lnSpc>
              <a:tabLst>
                <a:tab pos="952500" algn="l"/>
                <a:tab pos="1905000" algn="l"/>
                <a:tab pos="4948238" algn="l"/>
                <a:tab pos="6005513" algn="l"/>
              </a:tabLst>
            </a:pPr>
            <a:r>
              <a:rPr lang="cs-CZ" sz="1600" dirty="0" smtClean="0"/>
              <a:t>pH         7.4</a:t>
            </a:r>
          </a:p>
          <a:p>
            <a:pPr lvl="1">
              <a:lnSpc>
                <a:spcPct val="110000"/>
              </a:lnSpc>
              <a:tabLst>
                <a:tab pos="952500" algn="l"/>
                <a:tab pos="1905000" algn="l"/>
                <a:tab pos="4948238" algn="l"/>
                <a:tab pos="6005513" algn="l"/>
              </a:tabLst>
            </a:pPr>
            <a:r>
              <a:rPr lang="cs-CZ" sz="1600" dirty="0" smtClean="0"/>
              <a:t>pCO</a:t>
            </a:r>
            <a:r>
              <a:rPr lang="cs-CZ" sz="1600" baseline="-25000" dirty="0" smtClean="0"/>
              <a:t>2        </a:t>
            </a:r>
            <a:r>
              <a:rPr lang="cs-CZ" sz="1600" dirty="0" smtClean="0"/>
              <a:t>5,2 </a:t>
            </a:r>
            <a:r>
              <a:rPr lang="cs-CZ" sz="1600" dirty="0" err="1" smtClean="0"/>
              <a:t>kPa</a:t>
            </a:r>
            <a:r>
              <a:rPr lang="cs-CZ" sz="1600" dirty="0" smtClean="0"/>
              <a:t> </a:t>
            </a:r>
          </a:p>
          <a:p>
            <a:pPr lvl="1">
              <a:lnSpc>
                <a:spcPct val="110000"/>
              </a:lnSpc>
              <a:tabLst>
                <a:tab pos="952500" algn="l"/>
                <a:tab pos="1905000" algn="l"/>
                <a:tab pos="4948238" algn="l"/>
                <a:tab pos="6005513" algn="l"/>
              </a:tabLst>
            </a:pPr>
            <a:r>
              <a:rPr lang="cs-CZ" sz="1600" dirty="0" smtClean="0"/>
              <a:t>HCO</a:t>
            </a:r>
            <a:r>
              <a:rPr lang="cs-CZ" sz="1600" baseline="-25000" dirty="0" smtClean="0"/>
              <a:t>3</a:t>
            </a:r>
            <a:r>
              <a:rPr lang="cs-CZ" sz="1600" baseline="30000" dirty="0" smtClean="0"/>
              <a:t>-</a:t>
            </a:r>
            <a:r>
              <a:rPr lang="cs-CZ" sz="1600" dirty="0" smtClean="0"/>
              <a:t>    24 </a:t>
            </a:r>
            <a:r>
              <a:rPr lang="cs-CZ" sz="1600" dirty="0" err="1" smtClean="0"/>
              <a:t>mmol</a:t>
            </a:r>
            <a:r>
              <a:rPr lang="cs-CZ" sz="1600" dirty="0" smtClean="0"/>
              <a:t>/l</a:t>
            </a:r>
          </a:p>
          <a:p>
            <a:pPr lvl="1">
              <a:lnSpc>
                <a:spcPct val="110000"/>
              </a:lnSpc>
              <a:tabLst>
                <a:tab pos="952500" algn="l"/>
                <a:tab pos="1905000" algn="l"/>
                <a:tab pos="4948238" algn="l"/>
                <a:tab pos="6005513" algn="l"/>
              </a:tabLst>
            </a:pPr>
            <a:r>
              <a:rPr lang="cs-CZ" sz="1600" dirty="0" smtClean="0"/>
              <a:t>BE          0 </a:t>
            </a:r>
            <a:r>
              <a:rPr lang="cs-CZ" sz="1600" dirty="0" err="1" smtClean="0"/>
              <a:t>mmol</a:t>
            </a:r>
            <a:r>
              <a:rPr lang="cs-CZ" sz="1600" dirty="0" smtClean="0"/>
              <a:t>/l</a:t>
            </a:r>
          </a:p>
          <a:p>
            <a:pPr lvl="1">
              <a:lnSpc>
                <a:spcPct val="110000"/>
              </a:lnSpc>
              <a:tabLst>
                <a:tab pos="952500" algn="l"/>
                <a:tab pos="1905000" algn="l"/>
                <a:tab pos="4948238" algn="l"/>
                <a:tab pos="6005513" algn="l"/>
              </a:tabLst>
            </a:pPr>
            <a:r>
              <a:rPr lang="cs-CZ" sz="1600" dirty="0" err="1" smtClean="0"/>
              <a:t>AG</a:t>
            </a:r>
            <a:r>
              <a:rPr lang="cs-CZ" sz="1600" baseline="-25000" dirty="0" err="1" smtClean="0"/>
              <a:t>měř</a:t>
            </a:r>
            <a:r>
              <a:rPr lang="cs-CZ" sz="1600" baseline="-25000" dirty="0" smtClean="0"/>
              <a:t>.</a:t>
            </a:r>
            <a:r>
              <a:rPr lang="cs-CZ" sz="1600" dirty="0" smtClean="0"/>
              <a:t>    8 </a:t>
            </a:r>
            <a:r>
              <a:rPr lang="cs-CZ" sz="1600" dirty="0" err="1" smtClean="0"/>
              <a:t>mmol</a:t>
            </a:r>
            <a:r>
              <a:rPr lang="cs-CZ" sz="1600" dirty="0" smtClean="0"/>
              <a:t>/l</a:t>
            </a:r>
          </a:p>
          <a:p>
            <a:pPr lvl="1">
              <a:lnSpc>
                <a:spcPct val="110000"/>
              </a:lnSpc>
              <a:tabLst>
                <a:tab pos="952500" algn="l"/>
                <a:tab pos="1905000" algn="l"/>
                <a:tab pos="4948238" algn="l"/>
                <a:tab pos="6005513" algn="l"/>
              </a:tabLst>
            </a:pPr>
            <a:r>
              <a:rPr lang="cs-CZ" sz="1600" dirty="0" err="1" smtClean="0"/>
              <a:t>AG</a:t>
            </a:r>
            <a:r>
              <a:rPr lang="cs-CZ" sz="1600" baseline="-25000" dirty="0" err="1" smtClean="0"/>
              <a:t>cor</a:t>
            </a:r>
            <a:r>
              <a:rPr lang="cs-CZ" sz="1600" baseline="-25000" dirty="0" smtClean="0"/>
              <a:t>.</a:t>
            </a:r>
            <a:r>
              <a:rPr lang="cs-CZ" sz="1600" dirty="0" smtClean="0"/>
              <a:t>     15,3 </a:t>
            </a:r>
            <a:r>
              <a:rPr lang="cs-CZ" sz="1600" dirty="0" err="1" smtClean="0"/>
              <a:t>mmol</a:t>
            </a:r>
            <a:r>
              <a:rPr lang="cs-CZ" sz="1600" dirty="0" smtClean="0"/>
              <a:t>/l</a:t>
            </a:r>
          </a:p>
          <a:p>
            <a:pPr lvl="1">
              <a:lnSpc>
                <a:spcPct val="110000"/>
              </a:lnSpc>
              <a:tabLst>
                <a:tab pos="952500" algn="l"/>
                <a:tab pos="1905000" algn="l"/>
                <a:tab pos="4948238" algn="l"/>
                <a:tab pos="6005513" algn="l"/>
              </a:tabLst>
            </a:pPr>
            <a:endParaRPr lang="cs-CZ" sz="1600" dirty="0" smtClean="0"/>
          </a:p>
          <a:p>
            <a:pPr lvl="1">
              <a:lnSpc>
                <a:spcPct val="110000"/>
              </a:lnSpc>
              <a:tabLst>
                <a:tab pos="952500" algn="l"/>
                <a:tab pos="1905000" algn="l"/>
                <a:tab pos="4948238" algn="l"/>
                <a:tab pos="6005513" algn="l"/>
              </a:tabLst>
            </a:pPr>
            <a:endParaRPr lang="cs-CZ" sz="1600" dirty="0" smtClean="0"/>
          </a:p>
          <a:p>
            <a:pPr lvl="1">
              <a:lnSpc>
                <a:spcPct val="110000"/>
              </a:lnSpc>
              <a:tabLst>
                <a:tab pos="952500" algn="l"/>
                <a:tab pos="1905000" algn="l"/>
                <a:tab pos="4948238" algn="l"/>
                <a:tab pos="6005513" algn="l"/>
              </a:tabLst>
            </a:pPr>
            <a:endParaRPr lang="cs-CZ" sz="1600" dirty="0" smtClean="0"/>
          </a:p>
          <a:p>
            <a:pPr lvl="1">
              <a:lnSpc>
                <a:spcPct val="110000"/>
              </a:lnSpc>
              <a:tabLst>
                <a:tab pos="952500" algn="l"/>
                <a:tab pos="1905000" algn="l"/>
                <a:tab pos="4948238" algn="l"/>
                <a:tab pos="6005513" algn="l"/>
              </a:tabLst>
            </a:pPr>
            <a:endParaRPr lang="cs-CZ" sz="1600" dirty="0" smtClean="0"/>
          </a:p>
          <a:p>
            <a:pPr lvl="1">
              <a:lnSpc>
                <a:spcPct val="110000"/>
              </a:lnSpc>
              <a:tabLst>
                <a:tab pos="952500" algn="l"/>
                <a:tab pos="1905000" algn="l"/>
                <a:tab pos="4948238" algn="l"/>
                <a:tab pos="6005513" algn="l"/>
              </a:tabLst>
            </a:pPr>
            <a:endParaRPr lang="cs-CZ" sz="1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3714744" y="1000108"/>
            <a:ext cx="314327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err="1" smtClean="0"/>
              <a:t>Lab</a:t>
            </a:r>
            <a:r>
              <a:rPr lang="cs-CZ" sz="2000" dirty="0" smtClean="0"/>
              <a:t>:</a:t>
            </a:r>
          </a:p>
          <a:p>
            <a:pPr lvl="1">
              <a:buFontTx/>
              <a:buChar char="-"/>
            </a:pPr>
            <a:r>
              <a:rPr lang="cs-CZ" sz="1600" dirty="0" smtClean="0"/>
              <a:t> Na</a:t>
            </a:r>
            <a:r>
              <a:rPr lang="cs-CZ" sz="1600" baseline="30000" dirty="0" smtClean="0"/>
              <a:t>+</a:t>
            </a:r>
            <a:r>
              <a:rPr lang="cs-CZ" sz="1600" dirty="0" smtClean="0"/>
              <a:t> 	127 </a:t>
            </a:r>
            <a:r>
              <a:rPr lang="cs-CZ" sz="1600" dirty="0" err="1" smtClean="0"/>
              <a:t>mmol</a:t>
            </a:r>
            <a:r>
              <a:rPr lang="cs-CZ" sz="1600" dirty="0" smtClean="0"/>
              <a:t>/l </a:t>
            </a:r>
          </a:p>
          <a:p>
            <a:pPr lvl="1">
              <a:buFontTx/>
              <a:buChar char="-"/>
            </a:pPr>
            <a:r>
              <a:rPr lang="cs-CZ" sz="1600" dirty="0" smtClean="0"/>
              <a:t> K</a:t>
            </a:r>
            <a:r>
              <a:rPr lang="cs-CZ" sz="1600" baseline="30000" dirty="0" smtClean="0"/>
              <a:t>+</a:t>
            </a:r>
            <a:r>
              <a:rPr lang="cs-CZ" sz="1600" dirty="0" smtClean="0"/>
              <a:t> 	 5,1 </a:t>
            </a:r>
            <a:r>
              <a:rPr lang="cs-CZ" sz="1600" dirty="0" err="1" smtClean="0"/>
              <a:t>mmol</a:t>
            </a:r>
            <a:r>
              <a:rPr lang="cs-CZ" sz="1600" dirty="0" smtClean="0"/>
              <a:t>/l </a:t>
            </a:r>
          </a:p>
          <a:p>
            <a:pPr lvl="1">
              <a:buFontTx/>
              <a:buChar char="-"/>
            </a:pPr>
            <a:r>
              <a:rPr lang="cs-CZ" sz="1600" dirty="0" smtClean="0"/>
              <a:t> Cl</a:t>
            </a:r>
            <a:r>
              <a:rPr lang="cs-CZ" sz="1600" baseline="30000" dirty="0" smtClean="0"/>
              <a:t>-</a:t>
            </a:r>
            <a:r>
              <a:rPr lang="cs-CZ" sz="1600" dirty="0" smtClean="0"/>
              <a:t> 	 99 </a:t>
            </a:r>
            <a:r>
              <a:rPr lang="cs-CZ" sz="1600" dirty="0" err="1" smtClean="0"/>
              <a:t>mmol</a:t>
            </a:r>
            <a:r>
              <a:rPr lang="cs-CZ" sz="1600" dirty="0" smtClean="0"/>
              <a:t>/l </a:t>
            </a:r>
          </a:p>
          <a:p>
            <a:pPr lvl="1">
              <a:buFontTx/>
              <a:buChar char="-"/>
            </a:pPr>
            <a:r>
              <a:rPr lang="cs-CZ" sz="1600" dirty="0" smtClean="0"/>
              <a:t> </a:t>
            </a:r>
            <a:r>
              <a:rPr lang="cs-CZ" sz="1600" dirty="0" err="1" smtClean="0"/>
              <a:t>Pi</a:t>
            </a:r>
            <a:r>
              <a:rPr lang="cs-CZ" sz="1600" dirty="0" smtClean="0"/>
              <a:t> 	 0,9 </a:t>
            </a:r>
            <a:r>
              <a:rPr lang="cs-CZ" sz="1600" dirty="0" err="1" smtClean="0"/>
              <a:t>mmol</a:t>
            </a:r>
            <a:r>
              <a:rPr lang="cs-CZ" sz="1600" dirty="0" smtClean="0"/>
              <a:t>/l </a:t>
            </a:r>
          </a:p>
          <a:p>
            <a:pPr lvl="1">
              <a:buFontTx/>
              <a:buChar char="-"/>
            </a:pPr>
            <a:r>
              <a:rPr lang="cs-CZ" sz="1600" dirty="0" smtClean="0"/>
              <a:t> Albumin 14 g/l</a:t>
            </a:r>
          </a:p>
          <a:p>
            <a:pPr lvl="1">
              <a:buFontTx/>
              <a:buChar char="-"/>
            </a:pPr>
            <a:endParaRPr lang="cs-CZ" sz="1600" dirty="0" smtClean="0"/>
          </a:p>
          <a:p>
            <a:pPr lvl="1">
              <a:buFontTx/>
              <a:buChar char="-"/>
            </a:pPr>
            <a:r>
              <a:rPr lang="cs-CZ" sz="1600" dirty="0" smtClean="0"/>
              <a:t> SID 	      30 </a:t>
            </a:r>
            <a:r>
              <a:rPr lang="cs-CZ" sz="1600" dirty="0" err="1" smtClean="0"/>
              <a:t>mmol</a:t>
            </a:r>
            <a:r>
              <a:rPr lang="cs-CZ" sz="1600" dirty="0" smtClean="0"/>
              <a:t>/l</a:t>
            </a:r>
          </a:p>
          <a:p>
            <a:pPr lvl="1">
              <a:buFontTx/>
              <a:buChar char="-"/>
            </a:pPr>
            <a:r>
              <a:rPr lang="cs-CZ" sz="1600" dirty="0" smtClean="0"/>
              <a:t> Cl</a:t>
            </a:r>
            <a:r>
              <a:rPr lang="cs-CZ" sz="1600" baseline="30000" dirty="0" smtClean="0"/>
              <a:t>-</a:t>
            </a:r>
            <a:r>
              <a:rPr lang="cs-CZ" sz="1600" baseline="-25000" dirty="0" err="1" smtClean="0"/>
              <a:t>cor</a:t>
            </a:r>
            <a:r>
              <a:rPr lang="cs-CZ" sz="1600" baseline="-25000" dirty="0" smtClean="0"/>
              <a:t>.       </a:t>
            </a:r>
            <a:r>
              <a:rPr lang="cs-CZ" sz="1600" dirty="0" smtClean="0"/>
              <a:t>115 </a:t>
            </a:r>
            <a:r>
              <a:rPr lang="cs-CZ" sz="1600" dirty="0" err="1" smtClean="0"/>
              <a:t>mmol</a:t>
            </a:r>
            <a:r>
              <a:rPr lang="cs-CZ" sz="1600" dirty="0" smtClean="0"/>
              <a:t>/l </a:t>
            </a:r>
          </a:p>
          <a:p>
            <a:pPr lvl="1">
              <a:buFontTx/>
              <a:buChar char="-"/>
            </a:pPr>
            <a:r>
              <a:rPr lang="cs-CZ" sz="1600" dirty="0" smtClean="0"/>
              <a:t> XA</a:t>
            </a:r>
            <a:r>
              <a:rPr lang="cs-CZ" sz="1600" baseline="30000" dirty="0" smtClean="0"/>
              <a:t>-</a:t>
            </a:r>
            <a:r>
              <a:rPr lang="cs-CZ" sz="1600" baseline="-25000" dirty="0" err="1" smtClean="0"/>
              <a:t>cor</a:t>
            </a:r>
            <a:r>
              <a:rPr lang="cs-CZ" sz="1600" baseline="-25000" dirty="0" smtClean="0"/>
              <a:t>.</a:t>
            </a:r>
            <a:r>
              <a:rPr lang="cs-CZ" sz="1600" dirty="0" smtClean="0"/>
              <a:t>   4 </a:t>
            </a:r>
            <a:r>
              <a:rPr lang="cs-CZ" sz="1600" dirty="0" err="1" smtClean="0"/>
              <a:t>mmol</a:t>
            </a:r>
            <a:r>
              <a:rPr lang="cs-CZ" sz="1600" dirty="0" smtClean="0"/>
              <a:t>/l</a:t>
            </a:r>
          </a:p>
          <a:p>
            <a:pPr lvl="1">
              <a:buFontTx/>
              <a:buChar char="-"/>
            </a:pP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428596" y="4000505"/>
            <a:ext cx="80010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cs-CZ" dirty="0" smtClean="0"/>
              <a:t> </a:t>
            </a:r>
            <a:r>
              <a:rPr lang="cs-CZ" dirty="0" smtClean="0">
                <a:solidFill>
                  <a:srgbClr val="FF0000"/>
                </a:solidFill>
              </a:rPr>
              <a:t>Nález v ABR je ve fyziologických mezích</a:t>
            </a:r>
          </a:p>
          <a:p>
            <a:pPr>
              <a:buFontTx/>
              <a:buChar char="-"/>
            </a:pPr>
            <a:r>
              <a:rPr lang="cs-CZ" dirty="0" smtClean="0"/>
              <a:t> SID snížen </a:t>
            </a:r>
          </a:p>
          <a:p>
            <a:pPr>
              <a:buFontTx/>
              <a:buChar char="-"/>
            </a:pPr>
            <a:r>
              <a:rPr lang="cs-CZ" dirty="0" smtClean="0"/>
              <a:t> Nadbytek chloridů demaskují až Cl</a:t>
            </a:r>
            <a:r>
              <a:rPr lang="cs-CZ" baseline="30000" dirty="0" smtClean="0"/>
              <a:t>-</a:t>
            </a:r>
            <a:r>
              <a:rPr lang="cs-CZ" baseline="-25000" dirty="0" err="1" smtClean="0"/>
              <a:t>cor</a:t>
            </a:r>
            <a:r>
              <a:rPr lang="cs-CZ" dirty="0" smtClean="0"/>
              <a:t>.</a:t>
            </a:r>
          </a:p>
          <a:p>
            <a:pPr>
              <a:buFontTx/>
              <a:buChar char="-"/>
            </a:pPr>
            <a:r>
              <a:rPr lang="cs-CZ" dirty="0" smtClean="0"/>
              <a:t> </a:t>
            </a:r>
            <a:r>
              <a:rPr lang="cs-CZ" dirty="0" err="1" smtClean="0"/>
              <a:t>Hypoalbuminémie</a:t>
            </a:r>
            <a:endParaRPr lang="cs-CZ" dirty="0" smtClean="0"/>
          </a:p>
          <a:p>
            <a:pPr>
              <a:buFontTx/>
              <a:buChar char="-"/>
            </a:pPr>
            <a:endParaRPr lang="cs-CZ" dirty="0" smtClean="0"/>
          </a:p>
          <a:p>
            <a:pPr>
              <a:buFontTx/>
              <a:buChar char="-"/>
            </a:pPr>
            <a:r>
              <a:rPr lang="cs-CZ" dirty="0" smtClean="0"/>
              <a:t> </a:t>
            </a:r>
            <a:r>
              <a:rPr lang="cs-CZ" dirty="0" err="1" smtClean="0"/>
              <a:t>Diluční</a:t>
            </a:r>
            <a:r>
              <a:rPr lang="cs-CZ" dirty="0" smtClean="0"/>
              <a:t> acidóza</a:t>
            </a:r>
          </a:p>
          <a:p>
            <a:pPr>
              <a:buFontTx/>
              <a:buChar char="-"/>
            </a:pPr>
            <a:r>
              <a:rPr lang="cs-CZ" dirty="0" smtClean="0"/>
              <a:t> </a:t>
            </a:r>
            <a:r>
              <a:rPr lang="cs-CZ" dirty="0" err="1" smtClean="0"/>
              <a:t>Hyperchloremická</a:t>
            </a:r>
            <a:r>
              <a:rPr lang="cs-CZ" dirty="0" smtClean="0"/>
              <a:t> acidóza</a:t>
            </a:r>
          </a:p>
          <a:p>
            <a:pPr>
              <a:buFontTx/>
              <a:buChar char="-"/>
            </a:pPr>
            <a:r>
              <a:rPr lang="cs-CZ" dirty="0" smtClean="0"/>
              <a:t> </a:t>
            </a:r>
            <a:r>
              <a:rPr lang="cs-CZ" dirty="0" err="1" smtClean="0"/>
              <a:t>Hypoalbuminemická</a:t>
            </a:r>
            <a:r>
              <a:rPr lang="cs-CZ" dirty="0" smtClean="0"/>
              <a:t> alkalóza</a:t>
            </a:r>
          </a:p>
          <a:p>
            <a:pPr>
              <a:buFontTx/>
              <a:buChar char="-"/>
            </a:pPr>
            <a:endParaRPr lang="cs-CZ" dirty="0" smtClean="0"/>
          </a:p>
          <a:p>
            <a:pPr>
              <a:buFontTx/>
              <a:buChar char="-"/>
            </a:pPr>
            <a:endParaRPr lang="cs-CZ" dirty="0" smtClean="0"/>
          </a:p>
          <a:p>
            <a:pPr>
              <a:buFontTx/>
              <a:buChar char="-"/>
            </a:pPr>
            <a:endParaRPr lang="cs-CZ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/>
          <a:lstStyle/>
          <a:p>
            <a:pPr eaLnBrk="1" hangingPunct="1"/>
            <a:r>
              <a:rPr lang="cs-CZ" b="1" smtClean="0"/>
              <a:t>Základní pojmy</a:t>
            </a:r>
          </a:p>
        </p:txBody>
      </p:sp>
      <p:sp>
        <p:nvSpPr>
          <p:cNvPr id="33795" name="Zástupný symbol pro obsah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715000"/>
          </a:xfrm>
        </p:spPr>
        <p:txBody>
          <a:bodyPr/>
          <a:lstStyle/>
          <a:p>
            <a:pPr eaLnBrk="1" hangingPunct="1"/>
            <a:r>
              <a:rPr lang="cs-CZ" sz="2800" b="1" dirty="0" smtClean="0"/>
              <a:t>Kyselina </a:t>
            </a:r>
            <a:r>
              <a:rPr lang="cs-CZ" sz="2800" dirty="0" smtClean="0"/>
              <a:t>je látka, která je schopna uvolnit H</a:t>
            </a:r>
            <a:r>
              <a:rPr lang="cs-CZ" sz="2800" baseline="30000" dirty="0" smtClean="0"/>
              <a:t>+</a:t>
            </a:r>
            <a:endParaRPr lang="cs-CZ" dirty="0" smtClean="0"/>
          </a:p>
          <a:p>
            <a:pPr eaLnBrk="1" hangingPunct="1"/>
            <a:r>
              <a:rPr lang="cs-CZ" sz="2800" b="1" dirty="0" smtClean="0"/>
              <a:t>Báze (zásada) </a:t>
            </a:r>
            <a:r>
              <a:rPr lang="cs-CZ" sz="2800" dirty="0" smtClean="0"/>
              <a:t>je látka, která je schopná vázat H</a:t>
            </a:r>
            <a:r>
              <a:rPr lang="cs-CZ" sz="2800" baseline="30000" dirty="0" smtClean="0"/>
              <a:t>+</a:t>
            </a:r>
            <a:r>
              <a:rPr lang="cs-CZ" sz="2800" dirty="0" smtClean="0"/>
              <a:t> </a:t>
            </a:r>
          </a:p>
          <a:p>
            <a:pPr eaLnBrk="1" hangingPunct="1"/>
            <a:endParaRPr lang="cs-CZ" dirty="0" smtClean="0"/>
          </a:p>
          <a:p>
            <a:pPr eaLnBrk="1" hangingPunct="1"/>
            <a:r>
              <a:rPr lang="cs-CZ" b="1" dirty="0" smtClean="0"/>
              <a:t>pH</a:t>
            </a:r>
            <a:r>
              <a:rPr lang="cs-CZ" dirty="0" smtClean="0"/>
              <a:t> = -log [H</a:t>
            </a:r>
            <a:r>
              <a:rPr lang="cs-CZ" baseline="30000" dirty="0" smtClean="0"/>
              <a:t>+</a:t>
            </a:r>
            <a:r>
              <a:rPr lang="cs-CZ" dirty="0" smtClean="0"/>
              <a:t>]</a:t>
            </a:r>
          </a:p>
          <a:p>
            <a:pPr eaLnBrk="1" hangingPunct="1"/>
            <a:r>
              <a:rPr lang="cs-CZ" dirty="0" smtClean="0"/>
              <a:t>Normální hodnoty</a:t>
            </a:r>
          </a:p>
          <a:p>
            <a:pPr lvl="1" eaLnBrk="1" hangingPunct="1"/>
            <a:r>
              <a:rPr lang="cs-CZ" dirty="0" smtClean="0"/>
              <a:t>pH = 7.40</a:t>
            </a:r>
          </a:p>
          <a:p>
            <a:pPr lvl="1" eaLnBrk="1" hangingPunct="1"/>
            <a:r>
              <a:rPr lang="cs-CZ" dirty="0" smtClean="0"/>
              <a:t>[H</a:t>
            </a:r>
            <a:r>
              <a:rPr lang="cs-CZ" baseline="30000" dirty="0" smtClean="0"/>
              <a:t>+</a:t>
            </a:r>
            <a:r>
              <a:rPr lang="cs-CZ" dirty="0" smtClean="0"/>
              <a:t>] = 40 </a:t>
            </a:r>
            <a:r>
              <a:rPr lang="cs-CZ" b="1" dirty="0" err="1" smtClean="0"/>
              <a:t>nmol</a:t>
            </a:r>
            <a:r>
              <a:rPr lang="cs-CZ" dirty="0" smtClean="0"/>
              <a:t>/L   	 </a:t>
            </a:r>
          </a:p>
          <a:p>
            <a:pPr lvl="1" eaLnBrk="1" hangingPunct="1"/>
            <a:endParaRPr lang="cs-CZ" dirty="0" smtClean="0"/>
          </a:p>
          <a:p>
            <a:pPr lvl="1" eaLnBrk="1" hangingPunct="1">
              <a:buFont typeface="Arial" charset="0"/>
              <a:buNone/>
            </a:pPr>
            <a:r>
              <a:rPr lang="cs-CZ" dirty="0" smtClean="0"/>
              <a:t>       </a:t>
            </a:r>
          </a:p>
          <a:p>
            <a:pPr eaLnBrk="1" hangingPunct="1"/>
            <a:endParaRPr lang="cs-CZ" sz="2800" dirty="0" smtClean="0"/>
          </a:p>
          <a:p>
            <a:pPr eaLnBrk="1" hangingPunct="1"/>
            <a:endParaRPr lang="cs-CZ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Nadpis 1"/>
          <p:cNvSpPr>
            <a:spLocks noGrp="1"/>
          </p:cNvSpPr>
          <p:nvPr>
            <p:ph type="title"/>
          </p:nvPr>
        </p:nvSpPr>
        <p:spPr>
          <a:xfrm>
            <a:off x="428596" y="0"/>
            <a:ext cx="8143932" cy="785794"/>
          </a:xfrm>
        </p:spPr>
        <p:txBody>
          <a:bodyPr/>
          <a:lstStyle/>
          <a:p>
            <a:pPr eaLnBrk="1" hangingPunct="1"/>
            <a:r>
              <a:rPr lang="cs-CZ" b="1" dirty="0" smtClean="0"/>
              <a:t>Význam pH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000660"/>
          </a:xfrm>
        </p:spPr>
        <p:txBody>
          <a:bodyPr>
            <a:normAutofit/>
          </a:bodyPr>
          <a:lstStyle/>
          <a:p>
            <a:pPr marL="469900" indent="-469900">
              <a:lnSpc>
                <a:spcPct val="90000"/>
              </a:lnSpc>
              <a:buFontTx/>
              <a:buChar char="•"/>
              <a:defRPr/>
            </a:pPr>
            <a:r>
              <a:rPr lang="cs-CZ" dirty="0" smtClean="0"/>
              <a:t>všechny nízkomolekulární a ve vodě rozpustné sloučeniny jsou ionizovány při fyziologickém pH (pH-dependentní ionizace), tato ionizace ovlivňuje jejich funkci, </a:t>
            </a:r>
            <a:r>
              <a:rPr lang="cs-CZ" dirty="0" err="1" smtClean="0"/>
              <a:t>difuzibilitu</a:t>
            </a:r>
            <a:r>
              <a:rPr lang="cs-CZ" dirty="0" smtClean="0"/>
              <a:t> apod.</a:t>
            </a:r>
          </a:p>
          <a:p>
            <a:pPr>
              <a:buFontTx/>
              <a:buChar char="•"/>
              <a:defRPr/>
            </a:pPr>
            <a:endParaRPr lang="cs-CZ" sz="3300" dirty="0" smtClean="0"/>
          </a:p>
          <a:p>
            <a:pPr>
              <a:buFontTx/>
              <a:buChar char="•"/>
              <a:defRPr/>
            </a:pPr>
            <a:r>
              <a:rPr lang="cs-CZ" sz="3300" dirty="0" smtClean="0"/>
              <a:t>neutrální vs. fyziologické pH plazmy</a:t>
            </a:r>
          </a:p>
          <a:p>
            <a:pPr lvl="1">
              <a:buFontTx/>
              <a:buChar char="–"/>
              <a:defRPr/>
            </a:pPr>
            <a:r>
              <a:rPr lang="cs-CZ" sz="2900" dirty="0" smtClean="0"/>
              <a:t>pH 7.4 (7.35-7.45) </a:t>
            </a:r>
            <a:r>
              <a:rPr lang="cs-CZ" sz="2900" dirty="0" smtClean="0">
                <a:sym typeface="Symbol" pitchFamily="18" charset="2"/>
              </a:rPr>
              <a:t> fyziologické </a:t>
            </a:r>
          </a:p>
          <a:p>
            <a:pPr lvl="1">
              <a:buFontTx/>
              <a:buChar char="–"/>
              <a:defRPr/>
            </a:pPr>
            <a:r>
              <a:rPr lang="cs-CZ" sz="2900" dirty="0" smtClean="0"/>
              <a:t>pH 7.0 </a:t>
            </a:r>
            <a:r>
              <a:rPr lang="cs-CZ" sz="2900" dirty="0" smtClean="0">
                <a:sym typeface="Symbol" pitchFamily="18" charset="2"/>
              </a:rPr>
              <a:t> neutrální ale fatální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Zástupný symbol pro obsah 4" descr="41FF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 descr="41FF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80225" cy="50720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>
              <a:defRPr/>
            </a:pPr>
            <a:r>
              <a:rPr lang="cs-CZ" sz="3600" b="1" dirty="0">
                <a:latin typeface="+mj-lt"/>
              </a:rPr>
              <a:t>pH je </a:t>
            </a:r>
            <a:r>
              <a:rPr lang="cs-CZ" sz="3600" b="1" dirty="0" smtClean="0">
                <a:latin typeface="+mj-lt"/>
              </a:rPr>
              <a:t>pod tlakem kont.produkce kyselin</a:t>
            </a:r>
            <a:endParaRPr lang="cs-CZ" sz="3600" b="1" dirty="0">
              <a:latin typeface="+mj-lt"/>
            </a:endParaRPr>
          </a:p>
        </p:txBody>
      </p:sp>
      <p:pic>
        <p:nvPicPr>
          <p:cNvPr id="9" name="Obrázek 8" descr="pH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928670"/>
            <a:ext cx="4000528" cy="5627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642910" y="1"/>
            <a:ext cx="777240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cs-CZ" sz="4800" b="1" dirty="0">
                <a:latin typeface="+mj-lt"/>
              </a:rPr>
              <a:t>Pufry</a:t>
            </a: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685800" y="1142985"/>
            <a:ext cx="7772400" cy="5219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cs-CZ" sz="3300" dirty="0">
                <a:solidFill>
                  <a:srgbClr val="FF0000"/>
                </a:solidFill>
                <a:latin typeface="+mn-lt"/>
              </a:rPr>
              <a:t>V extracelulární tekutině: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è"/>
              <a:defRPr/>
            </a:pPr>
            <a:r>
              <a:rPr lang="cs-CZ" sz="2800" dirty="0">
                <a:latin typeface="+mn-lt"/>
              </a:rPr>
              <a:t> </a:t>
            </a:r>
            <a:r>
              <a:rPr lang="cs-CZ" sz="2800" dirty="0" smtClean="0">
                <a:latin typeface="+mn-lt"/>
              </a:rPr>
              <a:t>hydrogenuhličitanový pufr                        (51%)</a:t>
            </a:r>
            <a:endParaRPr lang="cs-CZ" sz="280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è"/>
              <a:defRPr/>
            </a:pPr>
            <a:r>
              <a:rPr lang="cs-CZ" sz="2800" dirty="0">
                <a:latin typeface="+mn-lt"/>
              </a:rPr>
              <a:t> </a:t>
            </a:r>
            <a:r>
              <a:rPr lang="cs-CZ" sz="2800" dirty="0" smtClean="0">
                <a:latin typeface="+mn-lt"/>
              </a:rPr>
              <a:t>hemoglobinový pufr                                   (35%)</a:t>
            </a:r>
            <a:endParaRPr lang="cs-CZ" sz="280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è"/>
              <a:defRPr/>
            </a:pPr>
            <a:r>
              <a:rPr lang="cs-CZ" sz="2800" dirty="0">
                <a:latin typeface="+mn-lt"/>
              </a:rPr>
              <a:t> fosfáty, sulfáty, organické </a:t>
            </a:r>
            <a:r>
              <a:rPr lang="cs-CZ" sz="2800" dirty="0" smtClean="0">
                <a:latin typeface="+mn-lt"/>
              </a:rPr>
              <a:t>kyseliny            (7%)</a:t>
            </a:r>
            <a:endParaRPr lang="cs-CZ" sz="280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è"/>
              <a:defRPr/>
            </a:pPr>
            <a:r>
              <a:rPr lang="cs-CZ" sz="2800" dirty="0">
                <a:latin typeface="+mn-lt"/>
              </a:rPr>
              <a:t> proteiny krevní </a:t>
            </a:r>
            <a:r>
              <a:rPr lang="cs-CZ" sz="2800" dirty="0" smtClean="0">
                <a:latin typeface="+mn-lt"/>
              </a:rPr>
              <a:t>plazmy                               (7%)</a:t>
            </a:r>
            <a:endParaRPr lang="cs-CZ" sz="280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cs-CZ" sz="3300" dirty="0" smtClean="0">
              <a:solidFill>
                <a:srgbClr val="6600FF"/>
              </a:solidFill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cs-CZ" sz="3300" dirty="0" smtClean="0">
                <a:solidFill>
                  <a:srgbClr val="FF0000"/>
                </a:solidFill>
                <a:latin typeface="+mn-lt"/>
              </a:rPr>
              <a:t>V </a:t>
            </a:r>
            <a:r>
              <a:rPr lang="cs-CZ" sz="3300" dirty="0">
                <a:solidFill>
                  <a:srgbClr val="FF0000"/>
                </a:solidFill>
                <a:latin typeface="+mn-lt"/>
              </a:rPr>
              <a:t>intracelulární tekutině: 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cs-CZ" sz="3300" dirty="0">
                <a:latin typeface="+mn-lt"/>
              </a:rPr>
              <a:t>    pH se velmi liší podle </a:t>
            </a:r>
            <a:r>
              <a:rPr lang="cs-CZ" sz="3300" dirty="0" err="1">
                <a:latin typeface="+mn-lt"/>
              </a:rPr>
              <a:t>kompartmentu</a:t>
            </a:r>
            <a:endParaRPr lang="cs-CZ" sz="330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è"/>
              <a:defRPr/>
            </a:pPr>
            <a:r>
              <a:rPr lang="cs-CZ" sz="3300" dirty="0">
                <a:latin typeface="+mn-lt"/>
              </a:rPr>
              <a:t> </a:t>
            </a:r>
            <a:r>
              <a:rPr lang="cs-CZ" sz="2800" dirty="0">
                <a:latin typeface="+mn-lt"/>
              </a:rPr>
              <a:t>proteiny a fosfáty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</TotalTime>
  <Words>1014</Words>
  <Application>Microsoft Office PowerPoint</Application>
  <PresentationFormat>Předvádění na obrazovce (4:3)</PresentationFormat>
  <Paragraphs>207</Paragraphs>
  <Slides>30</Slides>
  <Notes>2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30</vt:i4>
      </vt:variant>
    </vt:vector>
  </HeadingPairs>
  <TitlesOfParts>
    <vt:vector size="32" baseType="lpstr">
      <vt:lpstr>Motiv sady Office</vt:lpstr>
      <vt:lpstr>Fotografie</vt:lpstr>
      <vt:lpstr>Acidobazická rovnováha</vt:lpstr>
      <vt:lpstr>Vnitřní prostředí</vt:lpstr>
      <vt:lpstr>Vnitřní prostředí </vt:lpstr>
      <vt:lpstr>Základní pojmy</vt:lpstr>
      <vt:lpstr>Význam pH </vt:lpstr>
      <vt:lpstr>Snímek 6</vt:lpstr>
      <vt:lpstr>Snímek 7</vt:lpstr>
      <vt:lpstr>Snímek 8</vt:lpstr>
      <vt:lpstr>Snímek 9</vt:lpstr>
      <vt:lpstr>Henderson-Hasselbalchova  rovnice</vt:lpstr>
      <vt:lpstr>Hemoglobin jako pufr </vt:lpstr>
      <vt:lpstr>Hemoglobin jako pufr</vt:lpstr>
      <vt:lpstr>Bikarbonátový pufr</vt:lpstr>
      <vt:lpstr>Bikarbonátový pufr</vt:lpstr>
      <vt:lpstr>Izoionie aneb zákon zachování elektroneutrality plasmy</vt:lpstr>
      <vt:lpstr>„Klasické“ hodnocení poruch ABR</vt:lpstr>
      <vt:lpstr>Astrup</vt:lpstr>
      <vt:lpstr>[HCO3-ac]</vt:lpstr>
      <vt:lpstr>Base Excess (BE)</vt:lpstr>
      <vt:lpstr>Anion Gap</vt:lpstr>
      <vt:lpstr>Nedostatky „klasického“ hodnocení</vt:lpstr>
      <vt:lpstr>Stewart - Fencl</vt:lpstr>
      <vt:lpstr>Co determinuje pH ?</vt:lpstr>
      <vt:lpstr>Stav ABR je určován třemi nezávislými veličinami</vt:lpstr>
      <vt:lpstr>Strong Ion Difference</vt:lpstr>
      <vt:lpstr>Koncentrace netěkavých slabých kyselin (Atot)</vt:lpstr>
      <vt:lpstr>Korekce na cNA</vt:lpstr>
      <vt:lpstr>Snímek 28</vt:lpstr>
      <vt:lpstr>Klasifikace poruch podle Fencla</vt:lpstr>
      <vt:lpstr>Pacient – 74 let, resekce RS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Acidobazická rovnováha</dc:title>
  <dc:creator>Jiri Dvorsky</dc:creator>
  <cp:lastModifiedBy>Jiri Dvorsky</cp:lastModifiedBy>
  <cp:revision>76</cp:revision>
  <dcterms:created xsi:type="dcterms:W3CDTF">2009-11-15T15:10:27Z</dcterms:created>
  <dcterms:modified xsi:type="dcterms:W3CDTF">2009-11-16T16:56:09Z</dcterms:modified>
</cp:coreProperties>
</file>