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85" r:id="rId8"/>
    <p:sldId id="269" r:id="rId9"/>
    <p:sldId id="283" r:id="rId10"/>
    <p:sldId id="284" r:id="rId11"/>
    <p:sldId id="262" r:id="rId12"/>
    <p:sldId id="263" r:id="rId13"/>
    <p:sldId id="264" r:id="rId14"/>
    <p:sldId id="270" r:id="rId15"/>
    <p:sldId id="271" r:id="rId16"/>
    <p:sldId id="272" r:id="rId17"/>
    <p:sldId id="273" r:id="rId18"/>
    <p:sldId id="268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3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4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11E7C-0039-4419-82BA-B8DE5B16460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AD4A8-7212-4922-B137-98567D70AF9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5E989-6EC6-4EDB-BC02-0742F45F9B9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3E6C8-602E-4196-B4B5-6BB37CAD3F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641E2-F16C-465D-B8EC-6A51AF7954F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zápatí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BEEAE-BF7F-4FD4-A168-F1C376CC150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zápatí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7E001-6091-4DB2-95DE-ED7EBEF40D7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zápatí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0EB26-9C5B-4827-AE4F-F7E323973C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zápatí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8974F-50CB-40FF-A7B0-0F715CC907B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zápatí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A38E6-2915-4DF9-B829-3F40134FB92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s odříznutým a zakulaceným jedním rohem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Pravoúhlý trojúhelník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Klepnutím na ikonu přidáte obrázek.</a:t>
            </a:r>
            <a:endParaRPr lang="en-US" noProof="0" dirty="0"/>
          </a:p>
        </p:txBody>
      </p:sp>
      <p:sp>
        <p:nvSpPr>
          <p:cNvPr id="9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1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5D9F6B-28EA-4AEA-9BCA-9A5D73265A8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028" name="Zástupný symbol pro nadpis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  <a:endParaRPr lang="en-US" smtClean="0"/>
          </a:p>
        </p:txBody>
      </p:sp>
      <p:sp>
        <p:nvSpPr>
          <p:cNvPr id="1029" name="Zástupný symbol pro text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 smtClean="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5F886DDB-A14E-4291-AF61-CF85CEF9951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grpSp>
        <p:nvGrpSpPr>
          <p:cNvPr id="1033" name="Skupina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21" r:id="rId3"/>
    <p:sldLayoutId id="2147483718" r:id="rId4"/>
    <p:sldLayoutId id="2147483717" r:id="rId5"/>
    <p:sldLayoutId id="2147483716" r:id="rId6"/>
    <p:sldLayoutId id="2147483715" r:id="rId7"/>
    <p:sldLayoutId id="2147483714" r:id="rId8"/>
    <p:sldLayoutId id="2147483722" r:id="rId9"/>
    <p:sldLayoutId id="2147483713" r:id="rId10"/>
    <p:sldLayoutId id="214748371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smtClean="0"/>
              <a:t>Doporučení pro KPR</a:t>
            </a:r>
            <a:br>
              <a:rPr lang="cs-CZ" smtClean="0"/>
            </a:br>
            <a:r>
              <a:rPr lang="cs-CZ" smtClean="0"/>
              <a:t>ILCOR-ERC 2005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r>
              <a:rPr lang="cs-CZ" smtClean="0"/>
              <a:t>M. Doleček</a:t>
            </a:r>
          </a:p>
          <a:p>
            <a:pPr marR="0"/>
            <a:r>
              <a:rPr lang="cs-CZ" smtClean="0"/>
              <a:t>Oddělení urgentního příjmu KARIM LFMU</a:t>
            </a:r>
          </a:p>
        </p:txBody>
      </p:sp>
      <p:pic>
        <p:nvPicPr>
          <p:cNvPr id="13315" name="Obrázek 3" descr="logo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5257800"/>
            <a:ext cx="1066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Obrázek 7" descr="med_tr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518160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Změny</a:t>
            </a:r>
          </a:p>
        </p:txBody>
      </p:sp>
      <p:sp>
        <p:nvSpPr>
          <p:cNvPr id="22530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Rautekova zotavovací poloha</a:t>
            </a:r>
          </a:p>
        </p:txBody>
      </p:sp>
      <p:pic>
        <p:nvPicPr>
          <p:cNvPr id="22531" name="Obrázek 5" descr="recovery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2438400"/>
            <a:ext cx="7162800" cy="385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Obrázek 6" descr="copyright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6324600"/>
            <a:ext cx="29622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Beze změn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cs-CZ" sz="2800" smtClean="0">
                <a:latin typeface="Arial" charset="0"/>
              </a:rPr>
              <a:t>4H </a:t>
            </a:r>
          </a:p>
          <a:p>
            <a:pPr lvl="1">
              <a:lnSpc>
                <a:spcPct val="90000"/>
              </a:lnSpc>
            </a:pPr>
            <a:r>
              <a:rPr lang="cs-CZ" altLang="ja-JP" smtClean="0">
                <a:latin typeface="Arial" charset="0"/>
                <a:cs typeface="HGP明朝E"/>
              </a:rPr>
              <a:t>hypoxie</a:t>
            </a:r>
          </a:p>
          <a:p>
            <a:pPr lvl="1">
              <a:lnSpc>
                <a:spcPct val="90000"/>
              </a:lnSpc>
            </a:pPr>
            <a:r>
              <a:rPr lang="cs-CZ" altLang="ja-JP" smtClean="0">
                <a:latin typeface="Arial" charset="0"/>
                <a:cs typeface="HGP明朝E"/>
              </a:rPr>
              <a:t>hypovolemie</a:t>
            </a:r>
          </a:p>
          <a:p>
            <a:pPr lvl="1">
              <a:lnSpc>
                <a:spcPct val="90000"/>
              </a:lnSpc>
            </a:pPr>
            <a:r>
              <a:rPr lang="cs-CZ" altLang="ja-JP" smtClean="0">
                <a:latin typeface="Arial" charset="0"/>
                <a:cs typeface="HGP明朝E"/>
              </a:rPr>
              <a:t>hyperkalemie (hypokalemie, hypokalcemie)</a:t>
            </a:r>
          </a:p>
          <a:p>
            <a:pPr lvl="1">
              <a:lnSpc>
                <a:spcPct val="90000"/>
              </a:lnSpc>
            </a:pPr>
            <a:r>
              <a:rPr lang="cs-CZ" altLang="ja-JP" smtClean="0">
                <a:latin typeface="Arial" charset="0"/>
                <a:cs typeface="HGP明朝E"/>
              </a:rPr>
              <a:t>hypotermie </a:t>
            </a:r>
          </a:p>
          <a:p>
            <a:pPr>
              <a:lnSpc>
                <a:spcPct val="90000"/>
              </a:lnSpc>
            </a:pPr>
            <a:r>
              <a:rPr lang="cs-CZ" sz="2800" smtClean="0">
                <a:latin typeface="Arial" charset="0"/>
              </a:rPr>
              <a:t>4T</a:t>
            </a:r>
          </a:p>
          <a:p>
            <a:pPr lvl="1">
              <a:lnSpc>
                <a:spcPct val="90000"/>
              </a:lnSpc>
            </a:pPr>
            <a:r>
              <a:rPr lang="cs-CZ" altLang="ja-JP" smtClean="0">
                <a:latin typeface="Arial" charset="0"/>
                <a:cs typeface="HGP明朝E"/>
              </a:rPr>
              <a:t>tenzní pneumotorax</a:t>
            </a:r>
          </a:p>
          <a:p>
            <a:pPr lvl="1">
              <a:lnSpc>
                <a:spcPct val="90000"/>
              </a:lnSpc>
            </a:pPr>
            <a:r>
              <a:rPr lang="cs-CZ" altLang="ja-JP" smtClean="0">
                <a:latin typeface="Arial" charset="0"/>
                <a:cs typeface="HGP明朝E"/>
              </a:rPr>
              <a:t>tamponáda srdeční (vč. traumatu hrudníku)</a:t>
            </a:r>
          </a:p>
          <a:p>
            <a:pPr lvl="1">
              <a:lnSpc>
                <a:spcPct val="90000"/>
              </a:lnSpc>
            </a:pPr>
            <a:r>
              <a:rPr lang="cs-CZ" altLang="ja-JP" smtClean="0">
                <a:latin typeface="Arial" charset="0"/>
                <a:cs typeface="HGP明朝E"/>
              </a:rPr>
              <a:t>toxické látky (otrava, předávkování)</a:t>
            </a:r>
          </a:p>
          <a:p>
            <a:pPr lvl="1">
              <a:lnSpc>
                <a:spcPct val="90000"/>
              </a:lnSpc>
            </a:pPr>
            <a:r>
              <a:rPr lang="cs-CZ" altLang="ja-JP" smtClean="0">
                <a:latin typeface="Arial" charset="0"/>
                <a:cs typeface="HGP明朝E"/>
              </a:rPr>
              <a:t>tromboembolická příhoda </a:t>
            </a:r>
            <a:endParaRPr lang="cs-CZ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Elektroterapie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cs-CZ" altLang="ja-JP" sz="2200" smtClean="0">
                <a:latin typeface="Arial" charset="0"/>
                <a:cs typeface="HGP明朝E"/>
              </a:rPr>
              <a:t>Bezpulzová KT, FIKO:</a:t>
            </a:r>
          </a:p>
          <a:p>
            <a:pPr lvl="1">
              <a:lnSpc>
                <a:spcPct val="80000"/>
              </a:lnSpc>
            </a:pPr>
            <a:r>
              <a:rPr lang="cs-CZ" altLang="ja-JP" sz="1900" smtClean="0">
                <a:latin typeface="Arial" charset="0"/>
                <a:cs typeface="HGP明朝E"/>
              </a:rPr>
              <a:t>150-200 J bifazický defibrilátor (další výboj stejný/vzrůstající)</a:t>
            </a:r>
          </a:p>
          <a:p>
            <a:pPr lvl="1">
              <a:lnSpc>
                <a:spcPct val="80000"/>
              </a:lnSpc>
            </a:pPr>
            <a:r>
              <a:rPr lang="cs-CZ" altLang="ja-JP" sz="1900" smtClean="0">
                <a:latin typeface="Arial" charset="0"/>
                <a:cs typeface="HGP明朝E"/>
              </a:rPr>
              <a:t>360 J monofazického defibrilátor</a:t>
            </a:r>
            <a:endParaRPr lang="cs-CZ" altLang="ja-JP" sz="2200" smtClean="0">
              <a:latin typeface="Arial" charset="0"/>
              <a:cs typeface="HGP明朝E"/>
            </a:endParaRPr>
          </a:p>
          <a:p>
            <a:pPr>
              <a:lnSpc>
                <a:spcPct val="80000"/>
              </a:lnSpc>
            </a:pPr>
            <a:r>
              <a:rPr lang="cs-CZ" altLang="ja-JP" sz="2200" smtClean="0">
                <a:latin typeface="Arial" charset="0"/>
                <a:cs typeface="HGP明朝E"/>
              </a:rPr>
              <a:t>KT:</a:t>
            </a:r>
          </a:p>
          <a:p>
            <a:pPr lvl="1">
              <a:lnSpc>
                <a:spcPct val="80000"/>
              </a:lnSpc>
            </a:pPr>
            <a:r>
              <a:rPr lang="cs-CZ" altLang="ja-JP" sz="1900" smtClean="0">
                <a:latin typeface="Arial" charset="0"/>
                <a:cs typeface="HGP明朝E"/>
              </a:rPr>
              <a:t>120-150 J bifazický defibrilátor </a:t>
            </a:r>
          </a:p>
          <a:p>
            <a:pPr lvl="1">
              <a:lnSpc>
                <a:spcPct val="80000"/>
              </a:lnSpc>
            </a:pPr>
            <a:r>
              <a:rPr lang="cs-CZ" altLang="ja-JP" sz="1900" smtClean="0">
                <a:latin typeface="Arial" charset="0"/>
                <a:cs typeface="HGP明朝E"/>
              </a:rPr>
              <a:t>200 J monofazického defibrilátor</a:t>
            </a:r>
          </a:p>
          <a:p>
            <a:pPr>
              <a:lnSpc>
                <a:spcPct val="80000"/>
              </a:lnSpc>
            </a:pPr>
            <a:r>
              <a:rPr lang="cs-CZ" sz="2200" smtClean="0">
                <a:latin typeface="Arial" charset="0"/>
              </a:rPr>
              <a:t>SVT, flutter síní:</a:t>
            </a:r>
          </a:p>
          <a:p>
            <a:pPr lvl="1">
              <a:lnSpc>
                <a:spcPct val="80000"/>
              </a:lnSpc>
            </a:pPr>
            <a:r>
              <a:rPr lang="cs-CZ" sz="1900" smtClean="0">
                <a:latin typeface="Arial" charset="0"/>
              </a:rPr>
              <a:t>70 J </a:t>
            </a:r>
            <a:r>
              <a:rPr lang="cs-CZ" altLang="ja-JP" sz="1900" smtClean="0">
                <a:latin typeface="Arial" charset="0"/>
                <a:cs typeface="HGP明朝E"/>
              </a:rPr>
              <a:t>bifazický defibrilátor </a:t>
            </a:r>
            <a:endParaRPr lang="cs-CZ" sz="1900" smtClean="0">
              <a:latin typeface="Arial" charset="0"/>
            </a:endParaRPr>
          </a:p>
          <a:p>
            <a:pPr lvl="1">
              <a:lnSpc>
                <a:spcPct val="80000"/>
              </a:lnSpc>
            </a:pPr>
            <a:r>
              <a:rPr lang="cs-CZ" sz="1900" smtClean="0">
                <a:latin typeface="Arial" charset="0"/>
              </a:rPr>
              <a:t>200 J </a:t>
            </a:r>
            <a:r>
              <a:rPr lang="cs-CZ" altLang="ja-JP" sz="1900" smtClean="0">
                <a:latin typeface="Arial" charset="0"/>
                <a:cs typeface="HGP明朝E"/>
              </a:rPr>
              <a:t>monofazického defibrilátor</a:t>
            </a:r>
            <a:endParaRPr lang="cs-CZ" sz="190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cs-CZ" sz="2200" smtClean="0">
                <a:latin typeface="Arial" charset="0"/>
              </a:rPr>
              <a:t>Stimulace:</a:t>
            </a:r>
          </a:p>
          <a:p>
            <a:pPr lvl="1">
              <a:lnSpc>
                <a:spcPct val="80000"/>
              </a:lnSpc>
            </a:pPr>
            <a:r>
              <a:rPr lang="cs-CZ" sz="1900" smtClean="0">
                <a:latin typeface="Arial" charset="0"/>
              </a:rPr>
              <a:t>symptomatická bradykardie nereagující na farmakoterapii</a:t>
            </a:r>
          </a:p>
          <a:p>
            <a:pPr lvl="1">
              <a:lnSpc>
                <a:spcPct val="80000"/>
              </a:lnSpc>
            </a:pPr>
            <a:r>
              <a:rPr lang="cs-CZ" sz="1900" smtClean="0">
                <a:latin typeface="Arial" charset="0"/>
              </a:rPr>
              <a:t>AV blok II. stupně Mobitz, III. stupně</a:t>
            </a:r>
          </a:p>
          <a:p>
            <a:pPr lvl="1">
              <a:lnSpc>
                <a:spcPct val="80000"/>
              </a:lnSpc>
            </a:pPr>
            <a:r>
              <a:rPr lang="cs-CZ" sz="1900" smtClean="0">
                <a:latin typeface="Arial" charset="0"/>
              </a:rPr>
              <a:t>stimulace údery pěstí</a:t>
            </a:r>
          </a:p>
          <a:p>
            <a:pPr lvl="1">
              <a:lnSpc>
                <a:spcPct val="80000"/>
              </a:lnSpc>
            </a:pPr>
            <a:r>
              <a:rPr lang="cs-CZ" sz="1900" smtClean="0">
                <a:latin typeface="Arial" charset="0"/>
              </a:rPr>
              <a:t>overdriving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Farmakoterapie</a:t>
            </a:r>
          </a:p>
        </p:txBody>
      </p:sp>
      <p:sp>
        <p:nvSpPr>
          <p:cNvPr id="25602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Tx/>
              <a:buChar char="•"/>
            </a:pPr>
            <a:r>
              <a:rPr lang="cs-CZ" sz="2000" smtClean="0">
                <a:latin typeface="Arial" charset="0"/>
              </a:rPr>
              <a:t>Adrenalin </a:t>
            </a:r>
          </a:p>
          <a:p>
            <a:pPr marL="742950" lvl="2" indent="-342900"/>
            <a:r>
              <a:rPr lang="cs-CZ" sz="1800" smtClean="0">
                <a:latin typeface="Arial" charset="0"/>
              </a:rPr>
              <a:t>FIKO/bezpulzová KT: 1mg i.v. pokud přetrvává po 2. šoku. Opakovat </a:t>
            </a:r>
            <a:r>
              <a:rPr lang="en-US" sz="1800" smtClean="0">
                <a:latin typeface="Arial" charset="0"/>
                <a:cs typeface="Arial" charset="0"/>
              </a:rPr>
              <a:t>à</a:t>
            </a:r>
            <a:r>
              <a:rPr lang="cs-CZ" sz="1800" smtClean="0">
                <a:latin typeface="Arial" charset="0"/>
              </a:rPr>
              <a:t> 3-5 min pokud přetrvává nadále</a:t>
            </a:r>
          </a:p>
          <a:p>
            <a:pPr marL="742950" lvl="2" indent="-342900"/>
            <a:r>
              <a:rPr lang="cs-CZ" sz="1800" smtClean="0">
                <a:latin typeface="Arial" charset="0"/>
              </a:rPr>
              <a:t>PEA/asystolie: 1mg i.v. </a:t>
            </a:r>
            <a:r>
              <a:rPr lang="en-US" sz="1800" smtClean="0">
                <a:latin typeface="Arial" charset="0"/>
                <a:cs typeface="Arial" charset="0"/>
              </a:rPr>
              <a:t>à</a:t>
            </a:r>
            <a:r>
              <a:rPr lang="cs-CZ" sz="1800" smtClean="0">
                <a:latin typeface="Arial" charset="0"/>
              </a:rPr>
              <a:t> 3-5 min </a:t>
            </a:r>
          </a:p>
          <a:p>
            <a:pPr marL="742950" lvl="2" indent="-342900"/>
            <a:r>
              <a:rPr lang="cs-CZ" sz="1800" smtClean="0">
                <a:latin typeface="Arial" charset="0"/>
              </a:rPr>
              <a:t>alternativa Vasopresin 40 UI</a:t>
            </a:r>
          </a:p>
          <a:p>
            <a:pPr marL="342900" lvl="1" indent="-342900">
              <a:buFontTx/>
              <a:buChar char="•"/>
            </a:pPr>
            <a:r>
              <a:rPr lang="cs-CZ" sz="2000" smtClean="0">
                <a:latin typeface="Arial" charset="0"/>
              </a:rPr>
              <a:t>Amiodaron</a:t>
            </a:r>
          </a:p>
          <a:p>
            <a:pPr marL="742950" lvl="2" indent="-342900"/>
            <a:r>
              <a:rPr lang="cs-CZ" sz="1800" smtClean="0">
                <a:latin typeface="Arial" charset="0"/>
              </a:rPr>
              <a:t>FIKO/bezpulzová KT: 300 mg i.v. pokud přetrvává po 3. šoku. U refrakterní zopakovat 150 mg i.v. dále kontinuálně 900 mg/24 hodin</a:t>
            </a:r>
          </a:p>
          <a:p>
            <a:pPr marL="742950" lvl="2" indent="-342900"/>
            <a:r>
              <a:rPr lang="cs-CZ" sz="1800" smtClean="0">
                <a:latin typeface="Arial" charset="0"/>
              </a:rPr>
              <a:t>alternativa Mesocain 1mg/kg i.v.</a:t>
            </a:r>
          </a:p>
          <a:p>
            <a:pPr marL="342900" lvl="1" indent="-342900">
              <a:buFontTx/>
              <a:buChar char="•"/>
            </a:pPr>
            <a:r>
              <a:rPr lang="cs-CZ" sz="2000" smtClean="0">
                <a:latin typeface="Arial" charset="0"/>
              </a:rPr>
              <a:t>Atropin</a:t>
            </a:r>
          </a:p>
          <a:p>
            <a:pPr marL="742950" lvl="2" indent="-342900"/>
            <a:r>
              <a:rPr lang="cs-CZ" sz="1800" smtClean="0">
                <a:latin typeface="Arial" charset="0"/>
              </a:rPr>
              <a:t>Bradykardie: 0,5mg i.v. do 3 mg</a:t>
            </a:r>
          </a:p>
          <a:p>
            <a:pPr marL="742950" lvl="2" indent="-342900"/>
            <a:r>
              <a:rPr lang="cs-CZ" sz="1800" smtClean="0">
                <a:latin typeface="Arial" charset="0"/>
              </a:rPr>
              <a:t>PEA&lt;60/min/asystolie: vagolytická dávka 3mg i.v. (po předchozím podání adrenalinu)</a:t>
            </a:r>
          </a:p>
          <a:p>
            <a:endParaRPr lang="cs-CZ" sz="280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Farmakoterapie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cs-CZ" sz="2800" smtClean="0">
                <a:latin typeface="Arial" charset="0"/>
              </a:rPr>
              <a:t>Aminophylin</a:t>
            </a:r>
          </a:p>
          <a:p>
            <a:pPr lvl="1">
              <a:lnSpc>
                <a:spcPct val="90000"/>
              </a:lnSpc>
              <a:buFont typeface="Arial" charset="0"/>
              <a:buChar char="•"/>
            </a:pPr>
            <a:r>
              <a:rPr lang="cs-CZ" smtClean="0">
                <a:latin typeface="Arial" charset="0"/>
              </a:rPr>
              <a:t>druhá volba u bradykardie/asystolie 5mg /kg i.v.</a:t>
            </a:r>
          </a:p>
          <a:p>
            <a:pPr>
              <a:lnSpc>
                <a:spcPct val="90000"/>
              </a:lnSpc>
            </a:pPr>
            <a:r>
              <a:rPr lang="cs-CZ" sz="2800" smtClean="0">
                <a:latin typeface="Arial" charset="0"/>
              </a:rPr>
              <a:t>NaHCO</a:t>
            </a:r>
            <a:r>
              <a:rPr lang="cs-CZ" sz="2800" baseline="-25000" smtClean="0">
                <a:latin typeface="Arial" charset="0"/>
              </a:rPr>
              <a:t>3 </a:t>
            </a:r>
            <a:r>
              <a:rPr lang="cs-CZ" sz="2800" smtClean="0">
                <a:latin typeface="Arial" charset="0"/>
              </a:rPr>
              <a:t>(50 ml 8,4%)</a:t>
            </a:r>
          </a:p>
          <a:p>
            <a:pPr lvl="1">
              <a:lnSpc>
                <a:spcPct val="90000"/>
              </a:lnSpc>
              <a:buFont typeface="Arial" charset="0"/>
              <a:buChar char="•"/>
            </a:pPr>
            <a:r>
              <a:rPr lang="cs-CZ" smtClean="0">
                <a:latin typeface="Arial" charset="0"/>
              </a:rPr>
              <a:t>hyperkalémie</a:t>
            </a:r>
          </a:p>
          <a:p>
            <a:pPr lvl="1">
              <a:lnSpc>
                <a:spcPct val="90000"/>
              </a:lnSpc>
              <a:buFont typeface="Arial" charset="0"/>
              <a:buChar char="•"/>
            </a:pPr>
            <a:r>
              <a:rPr lang="cs-CZ" smtClean="0">
                <a:latin typeface="Arial" charset="0"/>
              </a:rPr>
              <a:t>metabolická acidóza (úprava k pH 7,1-7,2)</a:t>
            </a:r>
          </a:p>
          <a:p>
            <a:pPr lvl="1">
              <a:lnSpc>
                <a:spcPct val="90000"/>
              </a:lnSpc>
              <a:buFont typeface="Arial" charset="0"/>
              <a:buChar char="•"/>
            </a:pPr>
            <a:r>
              <a:rPr lang="cs-CZ" smtClean="0">
                <a:latin typeface="Arial" charset="0"/>
              </a:rPr>
              <a:t>otrava TCA (úprava k pH 7,45-7,55)</a:t>
            </a:r>
          </a:p>
          <a:p>
            <a:pPr>
              <a:lnSpc>
                <a:spcPct val="90000"/>
              </a:lnSpc>
            </a:pPr>
            <a:r>
              <a:rPr lang="cs-CZ" sz="2800" smtClean="0">
                <a:latin typeface="Arial" charset="0"/>
              </a:rPr>
              <a:t>Magnezium (2g i.v., případně à 10-15 minut)</a:t>
            </a:r>
          </a:p>
          <a:p>
            <a:pPr lvl="1">
              <a:lnSpc>
                <a:spcPct val="90000"/>
              </a:lnSpc>
              <a:buFont typeface="Arial" charset="0"/>
              <a:buChar char="•"/>
            </a:pPr>
            <a:r>
              <a:rPr lang="cs-CZ" smtClean="0">
                <a:latin typeface="Arial" charset="0"/>
              </a:rPr>
              <a:t>hypomagnesémie (diuretika)</a:t>
            </a:r>
          </a:p>
          <a:p>
            <a:pPr lvl="1">
              <a:lnSpc>
                <a:spcPct val="90000"/>
              </a:lnSpc>
              <a:buFont typeface="Arial" charset="0"/>
              <a:buChar char="•"/>
            </a:pPr>
            <a:r>
              <a:rPr lang="cs-CZ" smtClean="0">
                <a:latin typeface="Arial" charset="0"/>
              </a:rPr>
              <a:t>torsade de pointes</a:t>
            </a:r>
          </a:p>
          <a:p>
            <a:pPr lvl="1">
              <a:lnSpc>
                <a:spcPct val="90000"/>
              </a:lnSpc>
              <a:buFont typeface="Arial" charset="0"/>
              <a:buChar char="•"/>
            </a:pPr>
            <a:r>
              <a:rPr lang="cs-CZ" smtClean="0">
                <a:latin typeface="Arial" charset="0"/>
              </a:rPr>
              <a:t>refrakterní FIKO</a:t>
            </a:r>
          </a:p>
          <a:p>
            <a:pPr>
              <a:lnSpc>
                <a:spcPct val="90000"/>
              </a:lnSpc>
              <a:buFont typeface="Arial" charset="0"/>
              <a:buChar char="•"/>
            </a:pPr>
            <a:endParaRPr lang="cs-CZ" sz="2800" smtClean="0"/>
          </a:p>
          <a:p>
            <a:pPr>
              <a:lnSpc>
                <a:spcPct val="90000"/>
              </a:lnSpc>
            </a:pPr>
            <a:endParaRPr lang="cs-CZ" sz="280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Farmakoterapie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cs-CZ" sz="2800" smtClean="0">
                <a:latin typeface="Arial" charset="0"/>
              </a:rPr>
              <a:t>CaCl (10 ml 10%)</a:t>
            </a:r>
          </a:p>
          <a:p>
            <a:pPr lvl="1">
              <a:lnSpc>
                <a:spcPct val="90000"/>
              </a:lnSpc>
              <a:buFont typeface="Arial" charset="0"/>
              <a:buChar char="•"/>
            </a:pPr>
            <a:r>
              <a:rPr lang="cs-CZ" smtClean="0">
                <a:latin typeface="Arial" charset="0"/>
              </a:rPr>
              <a:t>hyperkalémie</a:t>
            </a:r>
          </a:p>
          <a:p>
            <a:pPr lvl="1">
              <a:lnSpc>
                <a:spcPct val="90000"/>
              </a:lnSpc>
              <a:buFont typeface="Arial" charset="0"/>
              <a:buChar char="•"/>
            </a:pPr>
            <a:r>
              <a:rPr lang="cs-CZ" smtClean="0">
                <a:latin typeface="Arial" charset="0"/>
              </a:rPr>
              <a:t>hypokalcémie</a:t>
            </a:r>
          </a:p>
          <a:p>
            <a:pPr lvl="1">
              <a:lnSpc>
                <a:spcPct val="90000"/>
              </a:lnSpc>
              <a:buFont typeface="Arial" charset="0"/>
              <a:buChar char="•"/>
            </a:pPr>
            <a:r>
              <a:rPr lang="cs-CZ" smtClean="0">
                <a:latin typeface="Arial" charset="0"/>
              </a:rPr>
              <a:t>otrava Ca blokátory</a:t>
            </a:r>
          </a:p>
          <a:p>
            <a:pPr>
              <a:lnSpc>
                <a:spcPct val="90000"/>
              </a:lnSpc>
            </a:pPr>
            <a:r>
              <a:rPr lang="cs-CZ" sz="2800" smtClean="0">
                <a:latin typeface="Arial" charset="0"/>
              </a:rPr>
              <a:t>Glukagon (3 mg i.v. + 3mg/hod)</a:t>
            </a:r>
          </a:p>
          <a:p>
            <a:pPr lvl="1">
              <a:lnSpc>
                <a:spcPct val="90000"/>
              </a:lnSpc>
              <a:buFont typeface="Arial" charset="0"/>
              <a:buChar char="•"/>
            </a:pPr>
            <a:r>
              <a:rPr lang="cs-CZ" smtClean="0">
                <a:latin typeface="Arial" charset="0"/>
              </a:rPr>
              <a:t>refrakterní bradykardie</a:t>
            </a:r>
          </a:p>
          <a:p>
            <a:pPr lvl="1">
              <a:lnSpc>
                <a:spcPct val="90000"/>
              </a:lnSpc>
              <a:buFont typeface="Arial" charset="0"/>
              <a:buChar char="•"/>
            </a:pPr>
            <a:r>
              <a:rPr lang="cs-CZ" smtClean="0">
                <a:latin typeface="Arial" charset="0"/>
              </a:rPr>
              <a:t>otrava B blokátory, Ca blokátory</a:t>
            </a:r>
          </a:p>
          <a:p>
            <a:pPr lvl="1">
              <a:lnSpc>
                <a:spcPct val="90000"/>
              </a:lnSpc>
              <a:buFont typeface="Arial" charset="0"/>
              <a:buChar char="•"/>
            </a:pPr>
            <a:endParaRPr lang="cs-CZ" sz="2000" smtClean="0">
              <a:latin typeface="Arial" charset="0"/>
            </a:endParaRPr>
          </a:p>
          <a:p>
            <a:pPr lvl="1">
              <a:lnSpc>
                <a:spcPct val="90000"/>
              </a:lnSpc>
              <a:buFont typeface="Arial" charset="0"/>
              <a:buChar char="•"/>
            </a:pPr>
            <a:r>
              <a:rPr lang="cs-CZ" sz="2000" smtClean="0">
                <a:latin typeface="Arial" charset="0"/>
              </a:rPr>
              <a:t>optimální přístup perif. linka HKK, CVK (není indikováno zavádění)</a:t>
            </a:r>
          </a:p>
          <a:p>
            <a:pPr lvl="1">
              <a:lnSpc>
                <a:spcPct val="90000"/>
              </a:lnSpc>
              <a:buFont typeface="Arial" charset="0"/>
              <a:buChar char="•"/>
            </a:pPr>
            <a:r>
              <a:rPr lang="cs-CZ" sz="2000" smtClean="0">
                <a:latin typeface="Arial" charset="0"/>
              </a:rPr>
              <a:t>alternativně i.o., intratracheálně (2-3x vyšší dávky, aqua)</a:t>
            </a:r>
          </a:p>
          <a:p>
            <a:pPr>
              <a:lnSpc>
                <a:spcPct val="90000"/>
              </a:lnSpc>
              <a:buFont typeface="Arial" charset="0"/>
              <a:buChar char="•"/>
            </a:pPr>
            <a:endParaRPr lang="cs-CZ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Alternativní techniky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cs-CZ" sz="2400" b="1" smtClean="0">
                <a:latin typeface="Arial" charset="0"/>
              </a:rPr>
              <a:t>KPR v pronační poloze </a:t>
            </a:r>
            <a:r>
              <a:rPr lang="cs-CZ" sz="2400" smtClean="0">
                <a:latin typeface="Arial" charset="0"/>
              </a:rPr>
              <a:t>– u intubovaného, kterého nelze uvést do supinní polohy</a:t>
            </a:r>
          </a:p>
          <a:p>
            <a:pPr>
              <a:lnSpc>
                <a:spcPct val="80000"/>
              </a:lnSpc>
            </a:pPr>
            <a:endParaRPr lang="cs-CZ" sz="240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cs-CZ" sz="2400" b="1" smtClean="0">
                <a:latin typeface="Arial" charset="0"/>
              </a:rPr>
              <a:t>KPR dolní končetinou </a:t>
            </a:r>
            <a:r>
              <a:rPr lang="cs-CZ" sz="2400" smtClean="0">
                <a:latin typeface="Arial" charset="0"/>
              </a:rPr>
              <a:t>– uvolnění hrudníku není dostatečné, špatná stabilita zachránce</a:t>
            </a:r>
          </a:p>
          <a:p>
            <a:pPr>
              <a:lnSpc>
                <a:spcPct val="80000"/>
              </a:lnSpc>
            </a:pPr>
            <a:endParaRPr lang="cs-CZ" sz="240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cs-CZ" sz="2400" b="1" smtClean="0">
                <a:latin typeface="Arial" charset="0"/>
              </a:rPr>
              <a:t>KPR kašlem </a:t>
            </a:r>
            <a:r>
              <a:rPr lang="cs-CZ" sz="2400" smtClean="0">
                <a:latin typeface="Arial" charset="0"/>
              </a:rPr>
              <a:t>– zakašlání à 2 sec při KF u monitorovaného trénovaného pacienta – angiolaboratoř- udrží systol. tlak 100 torr a vědomí až 90 sec- umožní primární defibrilaci.</a:t>
            </a:r>
          </a:p>
          <a:p>
            <a:pPr>
              <a:lnSpc>
                <a:spcPct val="80000"/>
              </a:lnSpc>
            </a:pPr>
            <a:endParaRPr lang="cs-CZ" sz="240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cs-CZ" sz="2400" b="1" smtClean="0">
                <a:latin typeface="Arial" charset="0"/>
              </a:rPr>
              <a:t>Komprese bez ventilace </a:t>
            </a:r>
            <a:r>
              <a:rPr lang="cs-CZ" sz="2400" smtClean="0">
                <a:latin typeface="Arial" charset="0"/>
              </a:rPr>
              <a:t>– v úvodu neasfyktické zástavy při laické KPR</a:t>
            </a:r>
            <a:r>
              <a:rPr lang="cs-CZ" sz="2400" smtClean="0"/>
              <a:t> 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cs-CZ" sz="220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Alternativní techniky</a:t>
            </a:r>
          </a:p>
        </p:txBody>
      </p:sp>
      <p:sp>
        <p:nvSpPr>
          <p:cNvPr id="29698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Kardiopumpa</a:t>
            </a:r>
          </a:p>
          <a:p>
            <a:endParaRPr lang="cs-CZ" smtClean="0"/>
          </a:p>
          <a:p>
            <a:r>
              <a:rPr lang="cs-CZ" smtClean="0"/>
              <a:t>LUCAS</a:t>
            </a:r>
          </a:p>
          <a:p>
            <a:endParaRPr lang="cs-CZ" smtClean="0"/>
          </a:p>
          <a:p>
            <a:r>
              <a:rPr lang="cs-CZ" smtClean="0"/>
              <a:t>AutoPulse</a:t>
            </a:r>
          </a:p>
          <a:p>
            <a:endParaRPr lang="cs-CZ" smtClean="0"/>
          </a:p>
          <a:p>
            <a:r>
              <a:rPr lang="cs-CZ" smtClean="0"/>
              <a:t>Impedance treshold valve - ITV</a:t>
            </a:r>
          </a:p>
        </p:txBody>
      </p:sp>
      <p:pic>
        <p:nvPicPr>
          <p:cNvPr id="29699" name="Obrázek 4" descr="LUCAS2_smal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2286000"/>
            <a:ext cx="138112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Obrázek 5" descr="HUM3CA72ZN7XCALYFB4ZCABS1AR4CA1AMGLJCAIH3SNLCATB0WPYCALH2DG1CA2H33VJCA3WCJ2MCAM0QKZTCAY982G3CA8JEW7FCAA3KOQECA92CG0ICAD9ZG3MCA63KW62CALRN2O9CA7D13UXCAQ9W46U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1752600"/>
            <a:ext cx="1320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Obrázek 6" descr="autopulse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3048000"/>
            <a:ext cx="2089150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Obrázek 7" descr="RESQPOD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48400" y="4343400"/>
            <a:ext cx="21431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smtClean="0"/>
              <a:t>Algoritmy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Obrázek 3" descr="BLS Ad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9313" y="242888"/>
            <a:ext cx="4905375" cy="637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Obrázek 4" descr="copyright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6477000"/>
            <a:ext cx="29622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Názvosloví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8229600" cy="4953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cs-CZ" sz="2000" smtClean="0">
                <a:latin typeface="Arial" charset="0"/>
              </a:rPr>
              <a:t>ILCOR – sdružení 8 mezinárodních organizací (ERC,AHA,HSFC…)</a:t>
            </a:r>
          </a:p>
          <a:p>
            <a:pPr>
              <a:lnSpc>
                <a:spcPct val="80000"/>
              </a:lnSpc>
            </a:pPr>
            <a:r>
              <a:rPr lang="cs-CZ" altLang="ja-JP" sz="2000" b="1" smtClean="0">
                <a:latin typeface="Arial" charset="0"/>
                <a:cs typeface="HGP明朝E"/>
              </a:rPr>
              <a:t>Základní neodkladná resuscitace </a:t>
            </a:r>
            <a:r>
              <a:rPr lang="cs-CZ" altLang="ja-JP" sz="2000" smtClean="0">
                <a:latin typeface="Arial" charset="0"/>
                <a:cs typeface="HGP明朝E"/>
              </a:rPr>
              <a:t>(Basic Life Support - BLS) </a:t>
            </a:r>
          </a:p>
          <a:p>
            <a:pPr lvl="1">
              <a:lnSpc>
                <a:spcPct val="80000"/>
              </a:lnSpc>
            </a:pPr>
            <a:r>
              <a:rPr lang="cs-CZ" altLang="ja-JP" sz="1800" smtClean="0">
                <a:latin typeface="Arial" charset="0"/>
                <a:cs typeface="HGP明朝E"/>
              </a:rPr>
              <a:t>bez pomůcek </a:t>
            </a:r>
          </a:p>
          <a:p>
            <a:pPr lvl="1">
              <a:lnSpc>
                <a:spcPct val="80000"/>
              </a:lnSpc>
            </a:pPr>
            <a:r>
              <a:rPr lang="cs-CZ" altLang="ja-JP" sz="1800" smtClean="0">
                <a:latin typeface="Arial" charset="0"/>
                <a:cs typeface="HGP明朝E"/>
              </a:rPr>
              <a:t>protektivní pomůcky, které chrání zachránce</a:t>
            </a:r>
          </a:p>
          <a:p>
            <a:pPr lvl="1">
              <a:lnSpc>
                <a:spcPct val="80000"/>
              </a:lnSpc>
            </a:pPr>
            <a:r>
              <a:rPr lang="cs-CZ" altLang="ja-JP" sz="1800" smtClean="0">
                <a:latin typeface="Arial" charset="0"/>
                <a:cs typeface="HGP明朝E"/>
              </a:rPr>
              <a:t>AED automatický externí defibrilátor 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cs-CZ" altLang="ja-JP" sz="1800" smtClean="0">
                <a:latin typeface="Arial" charset="0"/>
                <a:cs typeface="HGP明朝E"/>
              </a:rPr>
              <a:t>     (public access defibrillation - PAD) </a:t>
            </a:r>
          </a:p>
          <a:p>
            <a:pPr>
              <a:lnSpc>
                <a:spcPct val="80000"/>
              </a:lnSpc>
            </a:pPr>
            <a:r>
              <a:rPr lang="cs-CZ" altLang="ja-JP" sz="2000" b="1" smtClean="0">
                <a:latin typeface="Arial" charset="0"/>
                <a:cs typeface="HGP明朝E"/>
              </a:rPr>
              <a:t>Rozšířená neodkladná resuscitace</a:t>
            </a:r>
            <a:r>
              <a:rPr lang="cs-CZ" altLang="ja-JP" sz="2000" smtClean="0">
                <a:latin typeface="Arial" charset="0"/>
                <a:cs typeface="HGP明朝E"/>
              </a:rPr>
              <a:t> (Advanced Life Support - ALS) </a:t>
            </a:r>
          </a:p>
          <a:p>
            <a:pPr lvl="1">
              <a:lnSpc>
                <a:spcPct val="80000"/>
              </a:lnSpc>
            </a:pPr>
            <a:r>
              <a:rPr lang="cs-CZ" altLang="ja-JP" sz="1800" smtClean="0">
                <a:latin typeface="Arial" charset="0"/>
                <a:cs typeface="HGP明朝E"/>
              </a:rPr>
              <a:t>kvalifikovaní zdravotníci </a:t>
            </a:r>
          </a:p>
          <a:p>
            <a:pPr lvl="1">
              <a:lnSpc>
                <a:spcPct val="80000"/>
              </a:lnSpc>
            </a:pPr>
            <a:r>
              <a:rPr lang="cs-CZ" altLang="ja-JP" sz="1800" smtClean="0">
                <a:latin typeface="Arial" charset="0"/>
                <a:cs typeface="HGP明朝E"/>
              </a:rPr>
              <a:t>zajištění DC, přístupy do krevního řečiště</a:t>
            </a:r>
          </a:p>
          <a:p>
            <a:pPr lvl="1">
              <a:lnSpc>
                <a:spcPct val="80000"/>
              </a:lnSpc>
            </a:pPr>
            <a:r>
              <a:rPr lang="cs-CZ" altLang="ja-JP" sz="1800" smtClean="0">
                <a:latin typeface="Arial" charset="0"/>
                <a:cs typeface="HGP明朝E"/>
              </a:rPr>
              <a:t>elektroterapie</a:t>
            </a:r>
          </a:p>
          <a:p>
            <a:pPr lvl="1">
              <a:lnSpc>
                <a:spcPct val="80000"/>
              </a:lnSpc>
            </a:pPr>
            <a:r>
              <a:rPr lang="cs-CZ" altLang="ja-JP" sz="1800" smtClean="0">
                <a:latin typeface="Arial" charset="0"/>
                <a:cs typeface="HGP明朝E"/>
              </a:rPr>
              <a:t>farmakoterapie</a:t>
            </a:r>
          </a:p>
          <a:p>
            <a:pPr lvl="1">
              <a:lnSpc>
                <a:spcPct val="80000"/>
              </a:lnSpc>
            </a:pPr>
            <a:r>
              <a:rPr lang="cs-CZ" altLang="ja-JP" sz="1800" smtClean="0">
                <a:latin typeface="Arial" charset="0"/>
                <a:cs typeface="HGP明朝E"/>
              </a:rPr>
              <a:t>resuscitační pomůcky</a:t>
            </a:r>
          </a:p>
          <a:p>
            <a:pPr lvl="1">
              <a:lnSpc>
                <a:spcPct val="80000"/>
              </a:lnSpc>
            </a:pPr>
            <a:r>
              <a:rPr lang="cs-CZ" altLang="ja-JP" sz="1800" smtClean="0">
                <a:latin typeface="Arial" charset="0"/>
                <a:cs typeface="HGP明朝E"/>
              </a:rPr>
              <a:t>postresuscitační péče</a:t>
            </a:r>
          </a:p>
          <a:p>
            <a:pPr lvl="1">
              <a:lnSpc>
                <a:spcPct val="80000"/>
              </a:lnSpc>
            </a:pPr>
            <a:endParaRPr lang="cs-CZ" sz="180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cs-CZ" sz="2000" smtClean="0">
                <a:latin typeface="Arial" charset="0"/>
              </a:rPr>
              <a:t>ERC: https://www.erc.edu/index.php/guidelines_download_2005/en/</a:t>
            </a:r>
          </a:p>
          <a:p>
            <a:pPr>
              <a:lnSpc>
                <a:spcPct val="80000"/>
              </a:lnSpc>
            </a:pPr>
            <a:r>
              <a:rPr lang="cs-CZ" sz="2000" smtClean="0">
                <a:latin typeface="Arial" charset="0"/>
              </a:rPr>
              <a:t>AHA: http://circ.ahajournals.org/content/vol112/24_suppl/</a:t>
            </a:r>
          </a:p>
          <a:p>
            <a:pPr>
              <a:lnSpc>
                <a:spcPct val="80000"/>
              </a:lnSpc>
            </a:pPr>
            <a:endParaRPr lang="cs-CZ" sz="200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Obrázek 1" descr="ALS D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1963" y="0"/>
            <a:ext cx="56800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Obrázek 2" descr="copyright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81725" y="6610350"/>
            <a:ext cx="29622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Obrázek 1" descr="ALS Hospit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762000"/>
            <a:ext cx="7043738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Obrázek 2" descr="copyright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6400800"/>
            <a:ext cx="29622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Obrázek 1" descr="BLS děti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3538" y="304800"/>
            <a:ext cx="5876925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Obrázek 2" descr="copyright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6477000"/>
            <a:ext cx="29622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Obrázek 1" descr="ALS děti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4188" y="0"/>
            <a:ext cx="5635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Obrázek 1" descr="ALS novorozenec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0"/>
            <a:ext cx="5910263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Obrázek 2" descr="copyright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6477000"/>
            <a:ext cx="29622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Obrázek 1" descr="FBAO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990600"/>
            <a:ext cx="8343900" cy="394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Obrázek 2" descr="copyright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6400800"/>
            <a:ext cx="29622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Obrázek 1" descr="FBAO děti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143000"/>
            <a:ext cx="79660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Obrázek 2" descr="copyright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6400800"/>
            <a:ext cx="29622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Děkuji za pozornost</a:t>
            </a:r>
            <a:endParaRPr lang="cs-CZ" dirty="0"/>
          </a:p>
        </p:txBody>
      </p:sp>
      <p:pic>
        <p:nvPicPr>
          <p:cNvPr id="39938" name="Obrázek 3" descr="cp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981200"/>
            <a:ext cx="48768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Změny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cs-CZ" altLang="ja-JP" sz="2800" smtClean="0">
                <a:latin typeface="Arial" charset="0"/>
                <a:cs typeface="HGP明朝E"/>
              </a:rPr>
              <a:t>Kvalita (perfůzní tlak) a jednoduchost KPR </a:t>
            </a:r>
          </a:p>
          <a:p>
            <a:pPr>
              <a:lnSpc>
                <a:spcPct val="90000"/>
              </a:lnSpc>
            </a:pPr>
            <a:r>
              <a:rPr lang="cs-CZ" altLang="ja-JP" sz="2800" smtClean="0">
                <a:latin typeface="Arial" charset="0"/>
                <a:cs typeface="HGP明朝E"/>
              </a:rPr>
              <a:t>rychlá frekvence kompresí</a:t>
            </a:r>
          </a:p>
          <a:p>
            <a:pPr>
              <a:lnSpc>
                <a:spcPct val="90000"/>
              </a:lnSpc>
            </a:pPr>
            <a:r>
              <a:rPr lang="cs-CZ" altLang="ja-JP" sz="2800" smtClean="0">
                <a:latin typeface="Arial" charset="0"/>
                <a:cs typeface="HGP明朝E"/>
              </a:rPr>
              <a:t>časová minimalizace přerušení v průběhu nepřímé srdeční masáže </a:t>
            </a:r>
          </a:p>
          <a:p>
            <a:pPr>
              <a:lnSpc>
                <a:spcPct val="90000"/>
              </a:lnSpc>
            </a:pPr>
            <a:r>
              <a:rPr lang="cs-CZ" altLang="ja-JP" sz="2800" smtClean="0">
                <a:latin typeface="Arial" charset="0"/>
                <a:cs typeface="HGP明朝E"/>
              </a:rPr>
              <a:t>časový interval mezi vznikem příhody a zahájením KPR</a:t>
            </a:r>
          </a:p>
          <a:p>
            <a:pPr>
              <a:lnSpc>
                <a:spcPct val="90000"/>
              </a:lnSpc>
            </a:pPr>
            <a:r>
              <a:rPr lang="cs-CZ" altLang="ja-JP" sz="2800" smtClean="0">
                <a:latin typeface="Arial" charset="0"/>
                <a:cs typeface="HGP明朝E"/>
              </a:rPr>
              <a:t>časná defibrilaci</a:t>
            </a:r>
          </a:p>
          <a:p>
            <a:pPr>
              <a:lnSpc>
                <a:spcPct val="90000"/>
              </a:lnSpc>
            </a:pPr>
            <a:endParaRPr lang="cs-CZ" altLang="ja-JP" sz="2800" smtClean="0">
              <a:latin typeface="Arial" charset="0"/>
              <a:cs typeface="HGP明朝E"/>
            </a:endParaRPr>
          </a:p>
          <a:p>
            <a:pPr>
              <a:lnSpc>
                <a:spcPct val="90000"/>
              </a:lnSpc>
            </a:pPr>
            <a:r>
              <a:rPr lang="cs-CZ" altLang="ja-JP" sz="2800" smtClean="0">
                <a:latin typeface="Arial" charset="0"/>
                <a:cs typeface="HGP明朝E"/>
              </a:rPr>
              <a:t>Zásady jsou opticky shrnuty do </a:t>
            </a:r>
            <a:r>
              <a:rPr lang="cs-CZ" altLang="ja-JP" sz="2800" b="1" smtClean="0">
                <a:latin typeface="Arial" charset="0"/>
                <a:cs typeface="HGP明朝E"/>
              </a:rPr>
              <a:t>řetězu přežití</a:t>
            </a:r>
            <a:r>
              <a:rPr lang="cs-CZ" altLang="ja-JP" sz="2800" smtClean="0">
                <a:cs typeface="HGP明朝E"/>
              </a:rPr>
              <a:t> </a:t>
            </a:r>
            <a:endParaRPr lang="cs-CZ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Řetěz přežití</a:t>
            </a:r>
          </a:p>
        </p:txBody>
      </p:sp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cs-CZ" altLang="ja-JP" sz="2000" smtClean="0">
                <a:latin typeface="Arial" charset="0"/>
                <a:cs typeface="HGP明朝E"/>
              </a:rPr>
              <a:t>Dospělí: diagnostika - tísňové volání - základní KPR - defibrilace - rozšířená KPR - poresuscitační péče.</a:t>
            </a:r>
            <a:r>
              <a:rPr lang="cs-CZ" altLang="ja-JP" smtClean="0">
                <a:latin typeface="Arial" charset="0"/>
                <a:cs typeface="HGP明朝E"/>
              </a:rPr>
              <a:t/>
            </a:r>
            <a:br>
              <a:rPr lang="cs-CZ" altLang="ja-JP" smtClean="0">
                <a:latin typeface="Arial" charset="0"/>
                <a:cs typeface="HGP明朝E"/>
              </a:rPr>
            </a:br>
            <a:endParaRPr lang="cs-CZ" altLang="ja-JP" smtClean="0">
              <a:latin typeface="Arial" charset="0"/>
              <a:cs typeface="HGP明朝E"/>
            </a:endParaRPr>
          </a:p>
          <a:p>
            <a:endParaRPr lang="cs-CZ" altLang="ja-JP" smtClean="0">
              <a:latin typeface="Arial" charset="0"/>
              <a:cs typeface="HGP明朝E"/>
            </a:endParaRPr>
          </a:p>
          <a:p>
            <a:r>
              <a:rPr lang="cs-CZ" altLang="ja-JP" sz="2000" smtClean="0">
                <a:latin typeface="Arial" charset="0"/>
                <a:cs typeface="HGP明朝E"/>
              </a:rPr>
              <a:t>Děti: eliminace příčiny - základní KPR - tísňové volání - rozšířená KPR - poresuscitační péče.</a:t>
            </a:r>
            <a:br>
              <a:rPr lang="cs-CZ" altLang="ja-JP" sz="2000" smtClean="0">
                <a:latin typeface="Arial" charset="0"/>
                <a:cs typeface="HGP明朝E"/>
              </a:rPr>
            </a:br>
            <a:r>
              <a:rPr lang="cs-CZ" altLang="ja-JP" smtClean="0">
                <a:latin typeface="Arial" charset="0"/>
                <a:cs typeface="HGP明朝E"/>
              </a:rPr>
              <a:t/>
            </a:r>
            <a:br>
              <a:rPr lang="cs-CZ" altLang="ja-JP" smtClean="0">
                <a:latin typeface="Arial" charset="0"/>
                <a:cs typeface="HGP明朝E"/>
              </a:rPr>
            </a:br>
            <a:endParaRPr lang="cs-CZ" altLang="ja-JP" smtClean="0">
              <a:latin typeface="Arial" charset="0"/>
              <a:cs typeface="HGP明朝E"/>
            </a:endParaRPr>
          </a:p>
          <a:p>
            <a:r>
              <a:rPr lang="cs-CZ" altLang="ja-JP" sz="2000" smtClean="0">
                <a:latin typeface="Arial" charset="0"/>
                <a:cs typeface="HGP明朝E"/>
              </a:rPr>
              <a:t>Nemocnice: varovný stav - kvalifikovaná neodkladná péče (MET) - event. KPR - poresuscitační péče </a:t>
            </a:r>
            <a:endParaRPr lang="cs-CZ" sz="2000" smtClean="0">
              <a:latin typeface="Arial" charset="0"/>
            </a:endParaRPr>
          </a:p>
        </p:txBody>
      </p:sp>
      <p:pic>
        <p:nvPicPr>
          <p:cNvPr id="16387" name="Picture 4" descr="řetězec laic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2592388"/>
            <a:ext cx="33528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5" descr="řetězec laici dět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4114800"/>
            <a:ext cx="3373438" cy="90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Změny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latin typeface="Arial" charset="0"/>
              </a:rPr>
              <a:t>Nově není doporučeno (pro laiky):</a:t>
            </a:r>
          </a:p>
          <a:p>
            <a:pPr lvl="1"/>
            <a:r>
              <a:rPr lang="cs-CZ" smtClean="0">
                <a:latin typeface="Arial" charset="0"/>
              </a:rPr>
              <a:t>trojitý manévr</a:t>
            </a:r>
          </a:p>
          <a:p>
            <a:pPr lvl="1"/>
            <a:r>
              <a:rPr lang="cs-CZ" smtClean="0">
                <a:latin typeface="Arial" charset="0"/>
              </a:rPr>
              <a:t>palpace pulzu</a:t>
            </a:r>
          </a:p>
          <a:p>
            <a:pPr lvl="1"/>
            <a:r>
              <a:rPr lang="cs-CZ" smtClean="0">
                <a:latin typeface="Arial" charset="0"/>
              </a:rPr>
              <a:t>iniciální 2 vdechy u dospělých</a:t>
            </a:r>
          </a:p>
          <a:p>
            <a:pPr lvl="1"/>
            <a:endParaRPr lang="cs-CZ" smtClean="0">
              <a:latin typeface="Arial" charset="0"/>
            </a:endParaRPr>
          </a:p>
          <a:p>
            <a:pPr lvl="1"/>
            <a:endParaRPr lang="cs-CZ" smtClean="0"/>
          </a:p>
          <a:p>
            <a:pPr lvl="1"/>
            <a:endParaRPr lang="cs-CZ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Změny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cs-CZ" smtClean="0">
                <a:latin typeface="Arial" charset="0"/>
              </a:rPr>
              <a:t>Nově doporučeno:</a:t>
            </a:r>
          </a:p>
          <a:p>
            <a:pPr>
              <a:lnSpc>
                <a:spcPct val="70000"/>
              </a:lnSpc>
            </a:pPr>
            <a:endParaRPr lang="cs-CZ" smtClean="0">
              <a:latin typeface="Arial" charset="0"/>
            </a:endParaRPr>
          </a:p>
          <a:p>
            <a:pPr lvl="1">
              <a:lnSpc>
                <a:spcPct val="70000"/>
              </a:lnSpc>
            </a:pPr>
            <a:r>
              <a:rPr lang="cs-CZ" sz="2200" smtClean="0">
                <a:latin typeface="Arial" charset="0"/>
              </a:rPr>
              <a:t>zahájení resuscitace – neodpovídá, nenormální dýchání. Když nemám jistotu – KPR.</a:t>
            </a:r>
          </a:p>
          <a:p>
            <a:pPr lvl="1">
              <a:lnSpc>
                <a:spcPct val="70000"/>
              </a:lnSpc>
            </a:pPr>
            <a:endParaRPr lang="cs-CZ" sz="2200" smtClean="0">
              <a:latin typeface="Arial" charset="0"/>
            </a:endParaRPr>
          </a:p>
          <a:p>
            <a:pPr lvl="1">
              <a:lnSpc>
                <a:spcPct val="70000"/>
              </a:lnSpc>
            </a:pPr>
            <a:r>
              <a:rPr lang="cs-CZ" sz="2200" smtClean="0">
                <a:latin typeface="Arial" charset="0"/>
              </a:rPr>
              <a:t>30:2</a:t>
            </a:r>
          </a:p>
          <a:p>
            <a:pPr lvl="2">
              <a:lnSpc>
                <a:spcPct val="70000"/>
              </a:lnSpc>
            </a:pPr>
            <a:r>
              <a:rPr lang="cs-CZ" sz="1900" smtClean="0">
                <a:latin typeface="Arial" charset="0"/>
              </a:rPr>
              <a:t>2 záchranáři - děti 15:2</a:t>
            </a:r>
          </a:p>
          <a:p>
            <a:pPr lvl="2">
              <a:lnSpc>
                <a:spcPct val="70000"/>
              </a:lnSpc>
            </a:pPr>
            <a:r>
              <a:rPr lang="cs-CZ" sz="1900" smtClean="0">
                <a:latin typeface="Arial" charset="0"/>
              </a:rPr>
              <a:t>novorozenci 3:1</a:t>
            </a:r>
          </a:p>
          <a:p>
            <a:pPr lvl="2">
              <a:lnSpc>
                <a:spcPct val="70000"/>
              </a:lnSpc>
            </a:pPr>
            <a:endParaRPr lang="cs-CZ" sz="1900" smtClean="0">
              <a:latin typeface="Arial" charset="0"/>
            </a:endParaRPr>
          </a:p>
          <a:p>
            <a:pPr lvl="1">
              <a:lnSpc>
                <a:spcPct val="70000"/>
              </a:lnSpc>
            </a:pPr>
            <a:r>
              <a:rPr lang="cs-CZ" altLang="ja-JP" sz="2200" smtClean="0">
                <a:latin typeface="Arial" charset="0"/>
                <a:cs typeface="HGP明朝E"/>
              </a:rPr>
              <a:t>frekvence kompresí = 100/min</a:t>
            </a:r>
          </a:p>
          <a:p>
            <a:pPr lvl="1">
              <a:lnSpc>
                <a:spcPct val="70000"/>
              </a:lnSpc>
            </a:pPr>
            <a:endParaRPr lang="cs-CZ" altLang="ja-JP" sz="2200" smtClean="0">
              <a:latin typeface="Arial" charset="0"/>
              <a:cs typeface="HGP明朝E"/>
            </a:endParaRPr>
          </a:p>
          <a:p>
            <a:pPr lvl="1">
              <a:lnSpc>
                <a:spcPct val="70000"/>
              </a:lnSpc>
            </a:pPr>
            <a:r>
              <a:rPr lang="cs-CZ" altLang="ja-JP" sz="2200" smtClean="0">
                <a:latin typeface="Arial" charset="0"/>
                <a:cs typeface="HGP明朝E"/>
              </a:rPr>
              <a:t>střed hrudníku</a:t>
            </a:r>
          </a:p>
          <a:p>
            <a:pPr lvl="1">
              <a:lnSpc>
                <a:spcPct val="70000"/>
              </a:lnSpc>
            </a:pPr>
            <a:endParaRPr lang="cs-CZ" altLang="ja-JP" sz="2200" smtClean="0">
              <a:latin typeface="Arial" charset="0"/>
              <a:cs typeface="HGP明朝E"/>
            </a:endParaRPr>
          </a:p>
          <a:p>
            <a:pPr lvl="1">
              <a:lnSpc>
                <a:spcPct val="70000"/>
              </a:lnSpc>
            </a:pPr>
            <a:r>
              <a:rPr lang="cs-CZ" altLang="ja-JP" sz="2200" smtClean="0">
                <a:latin typeface="Arial" charset="0"/>
                <a:cs typeface="HGP明朝E"/>
              </a:rPr>
              <a:t>komprese 4-5 cm, úplná dekomprese stěny (50/50)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Změny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cs-CZ" sz="2200" smtClean="0">
                <a:latin typeface="Arial" charset="0"/>
              </a:rPr>
              <a:t>Nově doporučeno:</a:t>
            </a:r>
          </a:p>
          <a:p>
            <a:pPr>
              <a:lnSpc>
                <a:spcPct val="80000"/>
              </a:lnSpc>
            </a:pPr>
            <a:endParaRPr lang="cs-CZ" altLang="ja-JP" sz="2400" smtClean="0">
              <a:latin typeface="Arial" charset="0"/>
              <a:cs typeface="HGP明朝E"/>
            </a:endParaRPr>
          </a:p>
          <a:p>
            <a:pPr lvl="1">
              <a:lnSpc>
                <a:spcPct val="80000"/>
              </a:lnSpc>
            </a:pPr>
            <a:r>
              <a:rPr lang="cs-CZ" altLang="ja-JP" sz="2200" smtClean="0">
                <a:latin typeface="Arial" charset="0"/>
                <a:cs typeface="HGP明朝E"/>
              </a:rPr>
              <a:t>vdech 1 sekunda</a:t>
            </a:r>
          </a:p>
          <a:p>
            <a:pPr lvl="1">
              <a:lnSpc>
                <a:spcPct val="80000"/>
              </a:lnSpc>
            </a:pPr>
            <a:endParaRPr lang="cs-CZ" altLang="ja-JP" sz="2200" smtClean="0">
              <a:latin typeface="Arial" charset="0"/>
              <a:cs typeface="HGP明朝E"/>
            </a:endParaRPr>
          </a:p>
          <a:p>
            <a:pPr lvl="1">
              <a:lnSpc>
                <a:spcPct val="80000"/>
              </a:lnSpc>
            </a:pPr>
            <a:r>
              <a:rPr lang="cs-CZ" altLang="ja-JP" sz="2200" smtClean="0">
                <a:latin typeface="Arial" charset="0"/>
                <a:cs typeface="HGP明朝E"/>
              </a:rPr>
              <a:t>nastavení ventilátoru: FiO</a:t>
            </a:r>
            <a:r>
              <a:rPr lang="cs-CZ" altLang="ja-JP" sz="2200" baseline="-25000" smtClean="0">
                <a:latin typeface="Arial" charset="0"/>
                <a:cs typeface="HGP明朝E"/>
              </a:rPr>
              <a:t>2</a:t>
            </a:r>
            <a:r>
              <a:rPr lang="cs-CZ" altLang="ja-JP" sz="2200" smtClean="0">
                <a:latin typeface="Arial" charset="0"/>
                <a:cs typeface="HGP明朝E"/>
              </a:rPr>
              <a:t> 1.0, Vt 6-7 ml/kg, RR 10/min</a:t>
            </a:r>
          </a:p>
          <a:p>
            <a:pPr lvl="1">
              <a:lnSpc>
                <a:spcPct val="80000"/>
              </a:lnSpc>
            </a:pPr>
            <a:endParaRPr lang="cs-CZ" altLang="ja-JP" sz="2200" smtClean="0">
              <a:latin typeface="Arial" charset="0"/>
              <a:cs typeface="HGP明朝E"/>
            </a:endParaRPr>
          </a:p>
          <a:p>
            <a:pPr lvl="1">
              <a:lnSpc>
                <a:spcPct val="80000"/>
              </a:lnSpc>
            </a:pPr>
            <a:r>
              <a:rPr lang="cs-CZ" altLang="ja-JP" sz="2200" smtClean="0">
                <a:latin typeface="Arial" charset="0"/>
                <a:cs typeface="HGP明朝E"/>
              </a:rPr>
              <a:t>po zajištění DC komprese hrudníku 100/min kontinuálně</a:t>
            </a:r>
          </a:p>
          <a:p>
            <a:pPr lvl="1">
              <a:lnSpc>
                <a:spcPct val="80000"/>
              </a:lnSpc>
            </a:pPr>
            <a:endParaRPr lang="cs-CZ" altLang="ja-JP" sz="2200" smtClean="0">
              <a:latin typeface="Arial" charset="0"/>
              <a:cs typeface="HGP明朝E"/>
            </a:endParaRPr>
          </a:p>
          <a:p>
            <a:pPr lvl="1">
              <a:lnSpc>
                <a:spcPct val="80000"/>
              </a:lnSpc>
            </a:pPr>
            <a:r>
              <a:rPr lang="cs-CZ" altLang="ja-JP" sz="2200" smtClean="0">
                <a:latin typeface="Arial" charset="0"/>
                <a:cs typeface="HGP明朝E"/>
              </a:rPr>
              <a:t>1 výboj místo série tří a okamžitě bez kontroly rytmu pokračovat v KPR po dobu 2 min (cca 5 cyklů 30:2)</a:t>
            </a:r>
          </a:p>
          <a:p>
            <a:pPr lvl="1">
              <a:lnSpc>
                <a:spcPct val="80000"/>
              </a:lnSpc>
            </a:pPr>
            <a:endParaRPr lang="cs-CZ" altLang="ja-JP" sz="2200" smtClean="0">
              <a:latin typeface="Arial" charset="0"/>
              <a:cs typeface="HGP明朝E"/>
            </a:endParaRPr>
          </a:p>
          <a:p>
            <a:pPr lvl="2">
              <a:lnSpc>
                <a:spcPct val="80000"/>
              </a:lnSpc>
            </a:pPr>
            <a:r>
              <a:rPr lang="cs-CZ" altLang="ja-JP" sz="1900" smtClean="0">
                <a:latin typeface="Arial" charset="0"/>
                <a:cs typeface="HGP明朝E"/>
              </a:rPr>
              <a:t>bifázický 150-200 J (další 150-360 J)</a:t>
            </a:r>
          </a:p>
          <a:p>
            <a:pPr lvl="2">
              <a:lnSpc>
                <a:spcPct val="80000"/>
              </a:lnSpc>
            </a:pPr>
            <a:r>
              <a:rPr lang="cs-CZ" altLang="ja-JP" sz="1900" smtClean="0">
                <a:latin typeface="Arial" charset="0"/>
                <a:cs typeface="HGP明朝E"/>
              </a:rPr>
              <a:t>monofázický 360 J (další 360 J)</a:t>
            </a:r>
          </a:p>
          <a:p>
            <a:pPr lvl="1">
              <a:lnSpc>
                <a:spcPct val="80000"/>
              </a:lnSpc>
            </a:pPr>
            <a:endParaRPr lang="cs-CZ" altLang="ja-JP" sz="2200" smtClean="0">
              <a:latin typeface="Arial" charset="0"/>
              <a:cs typeface="HGP明朝E"/>
            </a:endParaRPr>
          </a:p>
          <a:p>
            <a:endParaRPr lang="cs-CZ" sz="240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Změny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cs-CZ" sz="2400" smtClean="0">
                <a:latin typeface="Arial" charset="0"/>
              </a:rPr>
              <a:t>Nově doporučeno:</a:t>
            </a:r>
          </a:p>
          <a:p>
            <a:pPr lvl="2">
              <a:lnSpc>
                <a:spcPct val="70000"/>
              </a:lnSpc>
              <a:buFont typeface="Wingdings 2" pitchFamily="18" charset="2"/>
              <a:buNone/>
            </a:pPr>
            <a:endParaRPr lang="cs-CZ" altLang="ja-JP" sz="1900" smtClean="0">
              <a:latin typeface="Arial" charset="0"/>
              <a:cs typeface="HGP明朝E"/>
            </a:endParaRPr>
          </a:p>
          <a:p>
            <a:pPr lvl="1">
              <a:lnSpc>
                <a:spcPct val="70000"/>
              </a:lnSpc>
            </a:pPr>
            <a:r>
              <a:rPr lang="cs-CZ" sz="2200" smtClean="0">
                <a:latin typeface="Arial" charset="0"/>
              </a:rPr>
              <a:t>defibrilace v terénu do 5 minut</a:t>
            </a:r>
          </a:p>
          <a:p>
            <a:pPr lvl="1">
              <a:lnSpc>
                <a:spcPct val="70000"/>
              </a:lnSpc>
            </a:pPr>
            <a:endParaRPr lang="cs-CZ" sz="2200" smtClean="0">
              <a:latin typeface="Arial" charset="0"/>
            </a:endParaRPr>
          </a:p>
          <a:p>
            <a:pPr lvl="1">
              <a:lnSpc>
                <a:spcPct val="70000"/>
              </a:lnSpc>
            </a:pPr>
            <a:r>
              <a:rPr lang="cs-CZ" sz="2200" smtClean="0">
                <a:latin typeface="Arial" charset="0"/>
              </a:rPr>
              <a:t>defibrilace v nemocnici do 3 minut</a:t>
            </a:r>
          </a:p>
          <a:p>
            <a:pPr lvl="1">
              <a:lnSpc>
                <a:spcPct val="70000"/>
              </a:lnSpc>
            </a:pPr>
            <a:endParaRPr lang="cs-CZ" sz="2200" smtClean="0">
              <a:latin typeface="Arial" charset="0"/>
            </a:endParaRPr>
          </a:p>
          <a:p>
            <a:pPr lvl="1">
              <a:lnSpc>
                <a:spcPct val="70000"/>
              </a:lnSpc>
            </a:pPr>
            <a:r>
              <a:rPr lang="cs-CZ" sz="2200" smtClean="0">
                <a:latin typeface="Arial" charset="0"/>
              </a:rPr>
              <a:t>zahájení ALS v nemocnici MET do 3 minut</a:t>
            </a:r>
          </a:p>
          <a:p>
            <a:pPr lvl="1">
              <a:lnSpc>
                <a:spcPct val="70000"/>
              </a:lnSpc>
            </a:pPr>
            <a:endParaRPr lang="cs-CZ" sz="2200" smtClean="0">
              <a:latin typeface="Arial" charset="0"/>
            </a:endParaRPr>
          </a:p>
          <a:p>
            <a:pPr lvl="1">
              <a:lnSpc>
                <a:spcPct val="70000"/>
              </a:lnSpc>
            </a:pPr>
            <a:r>
              <a:rPr lang="cs-CZ" sz="2200" smtClean="0">
                <a:latin typeface="Arial" charset="0"/>
              </a:rPr>
              <a:t>pokud nelze defibrilovat do 5 minut, vhodné provádět KPR 2 minuty</a:t>
            </a:r>
          </a:p>
          <a:p>
            <a:pPr lvl="1">
              <a:lnSpc>
                <a:spcPct val="70000"/>
              </a:lnSpc>
            </a:pPr>
            <a:endParaRPr lang="cs-CZ" sz="2200" smtClean="0">
              <a:latin typeface="Arial" charset="0"/>
            </a:endParaRPr>
          </a:p>
          <a:p>
            <a:pPr lvl="1">
              <a:lnSpc>
                <a:spcPct val="70000"/>
              </a:lnSpc>
            </a:pPr>
            <a:r>
              <a:rPr lang="cs-CZ" sz="2200" smtClean="0">
                <a:latin typeface="Arial" charset="0"/>
              </a:rPr>
              <a:t>asystolie nebo jemnovlnná FIKO ?? Adrenalin, nedefibrilovat</a:t>
            </a:r>
          </a:p>
          <a:p>
            <a:pPr lvl="1">
              <a:lnSpc>
                <a:spcPct val="70000"/>
              </a:lnSpc>
            </a:pPr>
            <a:endParaRPr lang="cs-CZ" sz="2200" smtClean="0">
              <a:latin typeface="Arial" charset="0"/>
            </a:endParaRPr>
          </a:p>
          <a:p>
            <a:pPr lvl="1">
              <a:lnSpc>
                <a:spcPct val="70000"/>
              </a:lnSpc>
            </a:pPr>
            <a:r>
              <a:rPr lang="cs-CZ" sz="2200" smtClean="0">
                <a:latin typeface="Arial" charset="0"/>
              </a:rPr>
              <a:t>léčebná hypotermie 32-34°C, 12-24 hodin</a:t>
            </a:r>
          </a:p>
          <a:p>
            <a:pPr>
              <a:lnSpc>
                <a:spcPct val="70000"/>
              </a:lnSpc>
            </a:pPr>
            <a:endParaRPr lang="cs-CZ" smtClean="0">
              <a:latin typeface="Arial" charset="0"/>
            </a:endParaRPr>
          </a:p>
          <a:p>
            <a:pPr>
              <a:lnSpc>
                <a:spcPct val="90000"/>
              </a:lnSpc>
            </a:pPr>
            <a:endParaRPr lang="cs-CZ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Nadpis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cs-CZ" smtClean="0"/>
              <a:t>Změny</a:t>
            </a:r>
          </a:p>
        </p:txBody>
      </p:sp>
      <p:sp>
        <p:nvSpPr>
          <p:cNvPr id="21506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r>
              <a:rPr lang="cs-CZ" sz="2400" smtClean="0">
                <a:latin typeface="Arial" charset="0"/>
              </a:rPr>
              <a:t>Záklon hlavy se zvednutím brady</a:t>
            </a:r>
          </a:p>
        </p:txBody>
      </p:sp>
      <p:sp>
        <p:nvSpPr>
          <p:cNvPr id="21507" name="Zástupný symbol pro obsah 4"/>
          <p:cNvSpPr>
            <a:spLocks noGrp="1"/>
          </p:cNvSpPr>
          <p:nvPr>
            <p:ph sz="half" idx="2"/>
          </p:nvPr>
        </p:nvSpPr>
        <p:spPr>
          <a:xfrm>
            <a:off x="4648200" y="1920875"/>
            <a:ext cx="4038600" cy="4433888"/>
          </a:xfrm>
        </p:spPr>
        <p:txBody>
          <a:bodyPr/>
          <a:lstStyle/>
          <a:p>
            <a:r>
              <a:rPr lang="cs-CZ" sz="2400" smtClean="0">
                <a:latin typeface="Arial" charset="0"/>
              </a:rPr>
              <a:t>Kontrola dechové aktivity: vidím, slyším, cítím (10 s)</a:t>
            </a:r>
          </a:p>
        </p:txBody>
      </p:sp>
      <p:pic>
        <p:nvPicPr>
          <p:cNvPr id="21508" name="Obrázek 6" descr="A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2743200"/>
            <a:ext cx="3200400" cy="368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Obrázek 7" descr="A1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2895600"/>
            <a:ext cx="4040188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Obrázek 8" descr="copyright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9800" y="6400800"/>
            <a:ext cx="29622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Tok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Tok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725</TotalTime>
  <Words>589</Words>
  <Application>Microsoft PowerPoint</Application>
  <PresentationFormat>Předvádění na obrazovce (4:3)</PresentationFormat>
  <Paragraphs>159</Paragraphs>
  <Slides>27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Šablona návrhu</vt:lpstr>
      </vt:variant>
      <vt:variant>
        <vt:i4>4</vt:i4>
      </vt:variant>
      <vt:variant>
        <vt:lpstr>Nadpisy snímků</vt:lpstr>
      </vt:variant>
      <vt:variant>
        <vt:i4>27</vt:i4>
      </vt:variant>
    </vt:vector>
  </HeadingPairs>
  <TitlesOfParts>
    <vt:vector size="36" baseType="lpstr">
      <vt:lpstr>Arial</vt:lpstr>
      <vt:lpstr>Calibri</vt:lpstr>
      <vt:lpstr>Constantia</vt:lpstr>
      <vt:lpstr>Wingdings 2</vt:lpstr>
      <vt:lpstr>HGP明朝E</vt:lpstr>
      <vt:lpstr>Tok</vt:lpstr>
      <vt:lpstr>Tok</vt:lpstr>
      <vt:lpstr>Tok</vt:lpstr>
      <vt:lpstr>Tok</vt:lpstr>
      <vt:lpstr>Snímek 1</vt:lpstr>
      <vt:lpstr>Názvosloví</vt:lpstr>
      <vt:lpstr>Změny</vt:lpstr>
      <vt:lpstr>Řetěz přežití</vt:lpstr>
      <vt:lpstr>Změny</vt:lpstr>
      <vt:lpstr>Změny</vt:lpstr>
      <vt:lpstr>Změny</vt:lpstr>
      <vt:lpstr>Změny</vt:lpstr>
      <vt:lpstr>Změny</vt:lpstr>
      <vt:lpstr>Změny</vt:lpstr>
      <vt:lpstr>Beze změn</vt:lpstr>
      <vt:lpstr>Elektroterapie</vt:lpstr>
      <vt:lpstr>Farmakoterapie</vt:lpstr>
      <vt:lpstr>Farmakoterapie</vt:lpstr>
      <vt:lpstr>Farmakoterapie</vt:lpstr>
      <vt:lpstr>Alternativní techniky</vt:lpstr>
      <vt:lpstr>Alternativní techniky</vt:lpstr>
      <vt:lpstr>Snímek 18</vt:lpstr>
      <vt:lpstr>Snímek 19</vt:lpstr>
      <vt:lpstr>Snímek 20</vt:lpstr>
      <vt:lpstr>Snímek 21</vt:lpstr>
      <vt:lpstr>Snímek 22</vt:lpstr>
      <vt:lpstr>Snímek 23</vt:lpstr>
      <vt:lpstr>Snímek 24</vt:lpstr>
      <vt:lpstr>Snímek 25</vt:lpstr>
      <vt:lpstr>Snímek 26</vt:lpstr>
      <vt:lpstr>Snímek 27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71036</cp:lastModifiedBy>
  <cp:revision>63</cp:revision>
  <cp:lastPrinted>1601-01-01T00:00:00Z</cp:lastPrinted>
  <dcterms:created xsi:type="dcterms:W3CDTF">1601-01-01T00:00:00Z</dcterms:created>
  <dcterms:modified xsi:type="dcterms:W3CDTF">2009-12-14T10:49:16Z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